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7" r:id="rId2"/>
    <p:sldId id="270" r:id="rId3"/>
    <p:sldId id="285" r:id="rId4"/>
    <p:sldId id="273" r:id="rId5"/>
    <p:sldId id="268" r:id="rId6"/>
    <p:sldId id="279" r:id="rId7"/>
    <p:sldId id="293" r:id="rId8"/>
    <p:sldId id="294" r:id="rId9"/>
    <p:sldId id="295" r:id="rId10"/>
    <p:sldId id="296" r:id="rId11"/>
    <p:sldId id="274" r:id="rId12"/>
    <p:sldId id="275" r:id="rId13"/>
    <p:sldId id="276" r:id="rId14"/>
    <p:sldId id="277" r:id="rId15"/>
    <p:sldId id="278" r:id="rId16"/>
    <p:sldId id="290" r:id="rId17"/>
    <p:sldId id="291" r:id="rId18"/>
    <p:sldId id="292" r:id="rId19"/>
    <p:sldId id="280" r:id="rId20"/>
    <p:sldId id="297" r:id="rId21"/>
    <p:sldId id="298" r:id="rId22"/>
    <p:sldId id="299" r:id="rId23"/>
    <p:sldId id="300" r:id="rId24"/>
    <p:sldId id="301" r:id="rId25"/>
    <p:sldId id="302" r:id="rId26"/>
    <p:sldId id="28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3"/>
    <p:restoredTop sz="95082"/>
  </p:normalViewPr>
  <p:slideViewPr>
    <p:cSldViewPr snapToGrid="0" snapToObjects="1">
      <p:cViewPr>
        <p:scale>
          <a:sx n="88" d="100"/>
          <a:sy n="88" d="100"/>
        </p:scale>
        <p:origin x="45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E502D5-AEC3-436A-8132-A3F5534AF0BF}"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0BAE82FD-C970-493B-838F-C290C165B267}">
      <dgm:prSet phldrT="[Text]"/>
      <dgm:spPr/>
      <dgm:t>
        <a:bodyPr/>
        <a:lstStyle/>
        <a:p>
          <a:r>
            <a:rPr lang="en-US" dirty="0"/>
            <a:t> </a:t>
          </a:r>
        </a:p>
      </dgm:t>
    </dgm:pt>
    <dgm:pt modelId="{D8F8EE7F-1250-4AB1-8B6F-32DE0721D468}" type="parTrans" cxnId="{A4EDA5F0-CD50-418F-88A7-DD4BBF88CF2B}">
      <dgm:prSet/>
      <dgm:spPr/>
      <dgm:t>
        <a:bodyPr/>
        <a:lstStyle/>
        <a:p>
          <a:endParaRPr lang="en-US"/>
        </a:p>
      </dgm:t>
    </dgm:pt>
    <dgm:pt modelId="{5D3F1FE1-6442-4ED0-B77A-008457A19D21}" type="sibTrans" cxnId="{A4EDA5F0-CD50-418F-88A7-DD4BBF88CF2B}">
      <dgm:prSet/>
      <dgm:spPr/>
      <dgm:t>
        <a:bodyPr/>
        <a:lstStyle/>
        <a:p>
          <a:endParaRPr lang="en-US"/>
        </a:p>
      </dgm:t>
    </dgm:pt>
    <dgm:pt modelId="{A7412EE0-2E23-4096-95C0-4FB742086050}">
      <dgm:prSet phldrT="[Text]"/>
      <dgm:spPr/>
      <dgm:t>
        <a:bodyPr/>
        <a:lstStyle/>
        <a:p>
          <a:r>
            <a:rPr lang="en-US" dirty="0"/>
            <a:t> </a:t>
          </a:r>
        </a:p>
      </dgm:t>
    </dgm:pt>
    <dgm:pt modelId="{04FC6CCC-D9C1-42E0-ABB4-CADC8310B314}" type="parTrans" cxnId="{907FD829-190D-418E-8ED5-30F23306D8B7}">
      <dgm:prSet/>
      <dgm:spPr/>
      <dgm:t>
        <a:bodyPr/>
        <a:lstStyle/>
        <a:p>
          <a:endParaRPr lang="en-US"/>
        </a:p>
      </dgm:t>
    </dgm:pt>
    <dgm:pt modelId="{4BC61970-2290-4A37-8978-F887E2AA57CE}" type="sibTrans" cxnId="{907FD829-190D-418E-8ED5-30F23306D8B7}">
      <dgm:prSet/>
      <dgm:spPr/>
      <dgm:t>
        <a:bodyPr/>
        <a:lstStyle/>
        <a:p>
          <a:endParaRPr lang="en-US"/>
        </a:p>
      </dgm:t>
    </dgm:pt>
    <dgm:pt modelId="{CE5F27E7-EA67-4982-BCF5-59E03D41A1BD}">
      <dgm:prSet phldrT="[Text]"/>
      <dgm:spPr/>
      <dgm:t>
        <a:bodyPr/>
        <a:lstStyle/>
        <a:p>
          <a:endParaRPr lang="en-US" dirty="0"/>
        </a:p>
      </dgm:t>
    </dgm:pt>
    <dgm:pt modelId="{9A961A57-9AAD-435D-BF8C-F5063E49F877}" type="parTrans" cxnId="{0CB880A2-F4D3-4095-81B9-AF61372705CF}">
      <dgm:prSet/>
      <dgm:spPr/>
      <dgm:t>
        <a:bodyPr/>
        <a:lstStyle/>
        <a:p>
          <a:endParaRPr lang="en-US"/>
        </a:p>
      </dgm:t>
    </dgm:pt>
    <dgm:pt modelId="{690C082D-462C-42B8-93BA-7EF6595E8C95}" type="sibTrans" cxnId="{0CB880A2-F4D3-4095-81B9-AF61372705CF}">
      <dgm:prSet/>
      <dgm:spPr/>
      <dgm:t>
        <a:bodyPr/>
        <a:lstStyle/>
        <a:p>
          <a:endParaRPr lang="en-US"/>
        </a:p>
      </dgm:t>
    </dgm:pt>
    <dgm:pt modelId="{FB2F5008-1E2A-4F4D-9280-D9086DFAC407}">
      <dgm:prSet phldrT="[Text]"/>
      <dgm:spPr/>
      <dgm:t>
        <a:bodyPr/>
        <a:lstStyle/>
        <a:p>
          <a:r>
            <a:rPr lang="en-US" dirty="0"/>
            <a:t> </a:t>
          </a:r>
        </a:p>
      </dgm:t>
    </dgm:pt>
    <dgm:pt modelId="{73852349-F078-4923-9800-1CBEF162AE21}" type="sibTrans" cxnId="{F8572AF0-3A40-48F8-B029-D64183CB557B}">
      <dgm:prSet/>
      <dgm:spPr/>
      <dgm:t>
        <a:bodyPr/>
        <a:lstStyle/>
        <a:p>
          <a:endParaRPr lang="en-US"/>
        </a:p>
      </dgm:t>
    </dgm:pt>
    <dgm:pt modelId="{305A4B52-A7B2-4EFD-9620-DCE057E96FED}" type="parTrans" cxnId="{F8572AF0-3A40-48F8-B029-D64183CB557B}">
      <dgm:prSet/>
      <dgm:spPr/>
      <dgm:t>
        <a:bodyPr/>
        <a:lstStyle/>
        <a:p>
          <a:endParaRPr lang="en-US"/>
        </a:p>
      </dgm:t>
    </dgm:pt>
    <dgm:pt modelId="{A7569AAA-B160-41F1-933A-B37A030D4259}" type="pres">
      <dgm:prSet presAssocID="{54E502D5-AEC3-436A-8132-A3F5534AF0BF}" presName="Name0" presStyleCnt="0">
        <dgm:presLayoutVars>
          <dgm:chMax val="7"/>
          <dgm:chPref val="7"/>
          <dgm:dir/>
          <dgm:animLvl val="lvl"/>
        </dgm:presLayoutVars>
      </dgm:prSet>
      <dgm:spPr/>
    </dgm:pt>
    <dgm:pt modelId="{D44483AF-E0A1-4F8A-A021-19465C57BEC4}" type="pres">
      <dgm:prSet presAssocID="{FB2F5008-1E2A-4F4D-9280-D9086DFAC407}" presName="Accent1" presStyleCnt="0"/>
      <dgm:spPr/>
    </dgm:pt>
    <dgm:pt modelId="{9495849D-1ECB-43B1-8E6A-CB2D9CE888A8}" type="pres">
      <dgm:prSet presAssocID="{FB2F5008-1E2A-4F4D-9280-D9086DFAC407}" presName="Accent" presStyleLbl="node1" presStyleIdx="0" presStyleCnt="4"/>
      <dgm:spPr>
        <a:solidFill>
          <a:schemeClr val="tx2"/>
        </a:solidFill>
        <a:ln>
          <a:noFill/>
        </a:ln>
        <a:effectLst>
          <a:outerShdw blurRad="50800" dist="38100" dir="2700000" algn="tl" rotWithShape="0">
            <a:prstClr val="black">
              <a:alpha val="40000"/>
            </a:prstClr>
          </a:outerShdw>
        </a:effectLst>
      </dgm:spPr>
    </dgm:pt>
    <dgm:pt modelId="{903A819C-0559-4A87-8629-E0AB20EA4568}" type="pres">
      <dgm:prSet presAssocID="{FB2F5008-1E2A-4F4D-9280-D9086DFAC407}" presName="Parent1" presStyleLbl="revTx" presStyleIdx="0" presStyleCnt="4">
        <dgm:presLayoutVars>
          <dgm:chMax val="1"/>
          <dgm:chPref val="1"/>
          <dgm:bulletEnabled val="1"/>
        </dgm:presLayoutVars>
      </dgm:prSet>
      <dgm:spPr/>
    </dgm:pt>
    <dgm:pt modelId="{ED6B6569-058C-41A7-96AE-B8E07A4A80A4}" type="pres">
      <dgm:prSet presAssocID="{0BAE82FD-C970-493B-838F-C290C165B267}" presName="Accent2" presStyleCnt="0"/>
      <dgm:spPr/>
    </dgm:pt>
    <dgm:pt modelId="{2A42095B-62C3-4AD9-8A35-B8832DACDA79}" type="pres">
      <dgm:prSet presAssocID="{0BAE82FD-C970-493B-838F-C290C165B267}" presName="Accent" presStyleLbl="node1" presStyleIdx="1" presStyleCnt="4"/>
      <dgm:spPr>
        <a:solidFill>
          <a:schemeClr val="accent1"/>
        </a:solidFill>
        <a:ln>
          <a:noFill/>
        </a:ln>
        <a:effectLst>
          <a:outerShdw blurRad="50800" dist="38100" dir="2700000" algn="tl" rotWithShape="0">
            <a:prstClr val="black">
              <a:alpha val="40000"/>
            </a:prstClr>
          </a:outerShdw>
        </a:effectLst>
      </dgm:spPr>
    </dgm:pt>
    <dgm:pt modelId="{86578BA1-F723-4E0B-92D3-EDE69D4DF865}" type="pres">
      <dgm:prSet presAssocID="{0BAE82FD-C970-493B-838F-C290C165B267}" presName="Parent2" presStyleLbl="revTx" presStyleIdx="1" presStyleCnt="4">
        <dgm:presLayoutVars>
          <dgm:chMax val="1"/>
          <dgm:chPref val="1"/>
          <dgm:bulletEnabled val="1"/>
        </dgm:presLayoutVars>
      </dgm:prSet>
      <dgm:spPr/>
    </dgm:pt>
    <dgm:pt modelId="{3B4EA603-30E8-4D66-AA86-3196366020DC}" type="pres">
      <dgm:prSet presAssocID="{CE5F27E7-EA67-4982-BCF5-59E03D41A1BD}" presName="Accent3" presStyleCnt="0"/>
      <dgm:spPr/>
    </dgm:pt>
    <dgm:pt modelId="{66CBF1BC-CA03-484A-95FE-09EC1D8C19CD}" type="pres">
      <dgm:prSet presAssocID="{CE5F27E7-EA67-4982-BCF5-59E03D41A1BD}" presName="Accent" presStyleLbl="node1" presStyleIdx="2" presStyleCnt="4"/>
      <dgm:spPr>
        <a:solidFill>
          <a:schemeClr val="accent2"/>
        </a:solidFill>
        <a:ln>
          <a:noFill/>
        </a:ln>
        <a:effectLst>
          <a:outerShdw blurRad="50800" dist="38100" dir="2700000" algn="tl" rotWithShape="0">
            <a:prstClr val="black">
              <a:alpha val="40000"/>
            </a:prstClr>
          </a:outerShdw>
        </a:effectLst>
      </dgm:spPr>
    </dgm:pt>
    <dgm:pt modelId="{8A34EC51-74CE-4EE3-9D43-5EA50B9EA4AE}" type="pres">
      <dgm:prSet presAssocID="{CE5F27E7-EA67-4982-BCF5-59E03D41A1BD}" presName="Parent3" presStyleLbl="revTx" presStyleIdx="2" presStyleCnt="4">
        <dgm:presLayoutVars>
          <dgm:chMax val="1"/>
          <dgm:chPref val="1"/>
          <dgm:bulletEnabled val="1"/>
        </dgm:presLayoutVars>
      </dgm:prSet>
      <dgm:spPr/>
    </dgm:pt>
    <dgm:pt modelId="{B3048F03-9113-44A3-AA76-BAB65685904E}" type="pres">
      <dgm:prSet presAssocID="{A7412EE0-2E23-4096-95C0-4FB742086050}" presName="Accent4" presStyleCnt="0"/>
      <dgm:spPr/>
    </dgm:pt>
    <dgm:pt modelId="{A8E91E4E-51C2-4BC3-84DE-9FC4A0FD1D65}" type="pres">
      <dgm:prSet presAssocID="{A7412EE0-2E23-4096-95C0-4FB742086050}" presName="Accent" presStyleLbl="node1" presStyleIdx="3" presStyleCnt="4"/>
      <dgm:spPr>
        <a:solidFill>
          <a:schemeClr val="accent3"/>
        </a:solidFill>
        <a:ln>
          <a:noFill/>
        </a:ln>
        <a:effectLst>
          <a:outerShdw blurRad="50800" dist="38100" dir="2700000" algn="tl" rotWithShape="0">
            <a:prstClr val="black">
              <a:alpha val="40000"/>
            </a:prstClr>
          </a:outerShdw>
        </a:effectLst>
      </dgm:spPr>
    </dgm:pt>
    <dgm:pt modelId="{D39E0714-9414-47AD-A495-B848286EA792}" type="pres">
      <dgm:prSet presAssocID="{A7412EE0-2E23-4096-95C0-4FB742086050}" presName="Parent4" presStyleLbl="revTx" presStyleIdx="3" presStyleCnt="4">
        <dgm:presLayoutVars>
          <dgm:chMax val="1"/>
          <dgm:chPref val="1"/>
          <dgm:bulletEnabled val="1"/>
        </dgm:presLayoutVars>
      </dgm:prSet>
      <dgm:spPr/>
    </dgm:pt>
  </dgm:ptLst>
  <dgm:cxnLst>
    <dgm:cxn modelId="{907FD829-190D-418E-8ED5-30F23306D8B7}" srcId="{54E502D5-AEC3-436A-8132-A3F5534AF0BF}" destId="{A7412EE0-2E23-4096-95C0-4FB742086050}" srcOrd="3" destOrd="0" parTransId="{04FC6CCC-D9C1-42E0-ABB4-CADC8310B314}" sibTransId="{4BC61970-2290-4A37-8978-F887E2AA57CE}"/>
    <dgm:cxn modelId="{6BBE3A84-B9B5-4308-B573-634B7E4E272C}" type="presOf" srcId="{CE5F27E7-EA67-4982-BCF5-59E03D41A1BD}" destId="{8A34EC51-74CE-4EE3-9D43-5EA50B9EA4AE}" srcOrd="0" destOrd="0" presId="urn:microsoft.com/office/officeart/2009/layout/CircleArrowProcess"/>
    <dgm:cxn modelId="{0CB880A2-F4D3-4095-81B9-AF61372705CF}" srcId="{54E502D5-AEC3-436A-8132-A3F5534AF0BF}" destId="{CE5F27E7-EA67-4982-BCF5-59E03D41A1BD}" srcOrd="2" destOrd="0" parTransId="{9A961A57-9AAD-435D-BF8C-F5063E49F877}" sibTransId="{690C082D-462C-42B8-93BA-7EF6595E8C95}"/>
    <dgm:cxn modelId="{875631BF-1BF6-4579-A41D-C1AB5EF7F568}" type="presOf" srcId="{A7412EE0-2E23-4096-95C0-4FB742086050}" destId="{D39E0714-9414-47AD-A495-B848286EA792}" srcOrd="0" destOrd="0" presId="urn:microsoft.com/office/officeart/2009/layout/CircleArrowProcess"/>
    <dgm:cxn modelId="{161494E0-F4FD-451D-A0A6-5D5FEF18CA6F}" type="presOf" srcId="{54E502D5-AEC3-436A-8132-A3F5534AF0BF}" destId="{A7569AAA-B160-41F1-933A-B37A030D4259}" srcOrd="0" destOrd="0" presId="urn:microsoft.com/office/officeart/2009/layout/CircleArrowProcess"/>
    <dgm:cxn modelId="{F8572AF0-3A40-48F8-B029-D64183CB557B}" srcId="{54E502D5-AEC3-436A-8132-A3F5534AF0BF}" destId="{FB2F5008-1E2A-4F4D-9280-D9086DFAC407}" srcOrd="0" destOrd="0" parTransId="{305A4B52-A7B2-4EFD-9620-DCE057E96FED}" sibTransId="{73852349-F078-4923-9800-1CBEF162AE21}"/>
    <dgm:cxn modelId="{A4EDA5F0-CD50-418F-88A7-DD4BBF88CF2B}" srcId="{54E502D5-AEC3-436A-8132-A3F5534AF0BF}" destId="{0BAE82FD-C970-493B-838F-C290C165B267}" srcOrd="1" destOrd="0" parTransId="{D8F8EE7F-1250-4AB1-8B6F-32DE0721D468}" sibTransId="{5D3F1FE1-6442-4ED0-B77A-008457A19D21}"/>
    <dgm:cxn modelId="{76E7BCF7-BDDA-40BF-881E-BC0504F7F4EA}" type="presOf" srcId="{FB2F5008-1E2A-4F4D-9280-D9086DFAC407}" destId="{903A819C-0559-4A87-8629-E0AB20EA4568}" srcOrd="0" destOrd="0" presId="urn:microsoft.com/office/officeart/2009/layout/CircleArrowProcess"/>
    <dgm:cxn modelId="{94D785F8-4D6F-4BC6-8A39-7B4067D85E40}" type="presOf" srcId="{0BAE82FD-C970-493B-838F-C290C165B267}" destId="{86578BA1-F723-4E0B-92D3-EDE69D4DF865}" srcOrd="0" destOrd="0" presId="urn:microsoft.com/office/officeart/2009/layout/CircleArrowProcess"/>
    <dgm:cxn modelId="{C247511B-6DA4-4099-9370-58260E887695}" type="presParOf" srcId="{A7569AAA-B160-41F1-933A-B37A030D4259}" destId="{D44483AF-E0A1-4F8A-A021-19465C57BEC4}" srcOrd="0" destOrd="0" presId="urn:microsoft.com/office/officeart/2009/layout/CircleArrowProcess"/>
    <dgm:cxn modelId="{CA3E256E-E9DD-4918-AD9D-72003893AD88}" type="presParOf" srcId="{D44483AF-E0A1-4F8A-A021-19465C57BEC4}" destId="{9495849D-1ECB-43B1-8E6A-CB2D9CE888A8}" srcOrd="0" destOrd="0" presId="urn:microsoft.com/office/officeart/2009/layout/CircleArrowProcess"/>
    <dgm:cxn modelId="{D66730E1-DA45-4915-AA62-DBB3E5064AFF}" type="presParOf" srcId="{A7569AAA-B160-41F1-933A-B37A030D4259}" destId="{903A819C-0559-4A87-8629-E0AB20EA4568}" srcOrd="1" destOrd="0" presId="urn:microsoft.com/office/officeart/2009/layout/CircleArrowProcess"/>
    <dgm:cxn modelId="{65CC6B9A-AE20-4298-988C-C6D346C04D51}" type="presParOf" srcId="{A7569AAA-B160-41F1-933A-B37A030D4259}" destId="{ED6B6569-058C-41A7-96AE-B8E07A4A80A4}" srcOrd="2" destOrd="0" presId="urn:microsoft.com/office/officeart/2009/layout/CircleArrowProcess"/>
    <dgm:cxn modelId="{5FD0C54C-5F5F-4BED-9E82-14F139E1A0CD}" type="presParOf" srcId="{ED6B6569-058C-41A7-96AE-B8E07A4A80A4}" destId="{2A42095B-62C3-4AD9-8A35-B8832DACDA79}" srcOrd="0" destOrd="0" presId="urn:microsoft.com/office/officeart/2009/layout/CircleArrowProcess"/>
    <dgm:cxn modelId="{B463CDCF-BC07-4675-8911-0BB972186BCC}" type="presParOf" srcId="{A7569AAA-B160-41F1-933A-B37A030D4259}" destId="{86578BA1-F723-4E0B-92D3-EDE69D4DF865}" srcOrd="3" destOrd="0" presId="urn:microsoft.com/office/officeart/2009/layout/CircleArrowProcess"/>
    <dgm:cxn modelId="{7184B0A5-5670-482D-BA26-197818CE20B3}" type="presParOf" srcId="{A7569AAA-B160-41F1-933A-B37A030D4259}" destId="{3B4EA603-30E8-4D66-AA86-3196366020DC}" srcOrd="4" destOrd="0" presId="urn:microsoft.com/office/officeart/2009/layout/CircleArrowProcess"/>
    <dgm:cxn modelId="{C6E480AC-F67D-49C0-B2EB-99C3C8604D21}" type="presParOf" srcId="{3B4EA603-30E8-4D66-AA86-3196366020DC}" destId="{66CBF1BC-CA03-484A-95FE-09EC1D8C19CD}" srcOrd="0" destOrd="0" presId="urn:microsoft.com/office/officeart/2009/layout/CircleArrowProcess"/>
    <dgm:cxn modelId="{FCDA51BA-6CD6-464B-B539-7E2DA2BE14B7}" type="presParOf" srcId="{A7569AAA-B160-41F1-933A-B37A030D4259}" destId="{8A34EC51-74CE-4EE3-9D43-5EA50B9EA4AE}" srcOrd="5" destOrd="0" presId="urn:microsoft.com/office/officeart/2009/layout/CircleArrowProcess"/>
    <dgm:cxn modelId="{615C5C5F-266D-4997-8B54-9EFEAEA44EF6}" type="presParOf" srcId="{A7569AAA-B160-41F1-933A-B37A030D4259}" destId="{B3048F03-9113-44A3-AA76-BAB65685904E}" srcOrd="6" destOrd="0" presId="urn:microsoft.com/office/officeart/2009/layout/CircleArrowProcess"/>
    <dgm:cxn modelId="{E4671CEE-5CEA-49B3-B63D-71FE0A1E7483}" type="presParOf" srcId="{B3048F03-9113-44A3-AA76-BAB65685904E}" destId="{A8E91E4E-51C2-4BC3-84DE-9FC4A0FD1D65}" srcOrd="0" destOrd="0" presId="urn:microsoft.com/office/officeart/2009/layout/CircleArrowProcess"/>
    <dgm:cxn modelId="{328F989B-B408-40D0-A556-0BE4DA0FBA22}" type="presParOf" srcId="{A7569AAA-B160-41F1-933A-B37A030D4259}" destId="{D39E0714-9414-47AD-A495-B848286EA792}" srcOrd="7" destOrd="0" presId="urn:microsoft.com/office/officeart/2009/layout/CircleArrowProcess"/>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95849D-1ECB-43B1-8E6A-CB2D9CE888A8}">
      <dsp:nvSpPr>
        <dsp:cNvPr id="0" name=""/>
        <dsp:cNvSpPr/>
      </dsp:nvSpPr>
      <dsp:spPr>
        <a:xfrm>
          <a:off x="1340809" y="51330"/>
          <a:ext cx="2324505" cy="2324741"/>
        </a:xfrm>
        <a:prstGeom prst="circularArrow">
          <a:avLst>
            <a:gd name="adj1" fmla="val 10980"/>
            <a:gd name="adj2" fmla="val 1142322"/>
            <a:gd name="adj3" fmla="val 4500000"/>
            <a:gd name="adj4" fmla="val 10800000"/>
            <a:gd name="adj5" fmla="val 12500"/>
          </a:avLst>
        </a:prstGeom>
        <a:solidFill>
          <a:schemeClr val="tx2"/>
        </a:solidFill>
        <a:ln w="15875"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903A819C-0559-4A87-8629-E0AB20EA4568}">
      <dsp:nvSpPr>
        <dsp:cNvPr id="0" name=""/>
        <dsp:cNvSpPr/>
      </dsp:nvSpPr>
      <dsp:spPr>
        <a:xfrm>
          <a:off x="1854022" y="892824"/>
          <a:ext cx="1297205" cy="64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4700" kern="1200" dirty="0"/>
            <a:t> </a:t>
          </a:r>
        </a:p>
      </dsp:txBody>
      <dsp:txXfrm>
        <a:off x="1854022" y="892824"/>
        <a:ext cx="1297205" cy="648535"/>
      </dsp:txXfrm>
    </dsp:sp>
    <dsp:sp modelId="{2A42095B-62C3-4AD9-8A35-B8832DACDA79}">
      <dsp:nvSpPr>
        <dsp:cNvPr id="0" name=""/>
        <dsp:cNvSpPr/>
      </dsp:nvSpPr>
      <dsp:spPr>
        <a:xfrm>
          <a:off x="695040" y="1387240"/>
          <a:ext cx="2324505" cy="2324741"/>
        </a:xfrm>
        <a:prstGeom prst="leftCircularArrow">
          <a:avLst>
            <a:gd name="adj1" fmla="val 10980"/>
            <a:gd name="adj2" fmla="val 1142322"/>
            <a:gd name="adj3" fmla="val 6300000"/>
            <a:gd name="adj4" fmla="val 18900000"/>
            <a:gd name="adj5" fmla="val 12500"/>
          </a:avLst>
        </a:prstGeom>
        <a:solidFill>
          <a:schemeClr val="accent1"/>
        </a:solidFill>
        <a:ln w="15875"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86578BA1-F723-4E0B-92D3-EDE69D4DF865}">
      <dsp:nvSpPr>
        <dsp:cNvPr id="0" name=""/>
        <dsp:cNvSpPr/>
      </dsp:nvSpPr>
      <dsp:spPr>
        <a:xfrm>
          <a:off x="1205638" y="2231199"/>
          <a:ext cx="1297205" cy="64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4700" kern="1200" dirty="0"/>
            <a:t> </a:t>
          </a:r>
        </a:p>
      </dsp:txBody>
      <dsp:txXfrm>
        <a:off x="1205638" y="2231199"/>
        <a:ext cx="1297205" cy="648535"/>
      </dsp:txXfrm>
    </dsp:sp>
    <dsp:sp modelId="{66CBF1BC-CA03-484A-95FE-09EC1D8C19CD}">
      <dsp:nvSpPr>
        <dsp:cNvPr id="0" name=""/>
        <dsp:cNvSpPr/>
      </dsp:nvSpPr>
      <dsp:spPr>
        <a:xfrm>
          <a:off x="1340809" y="2728081"/>
          <a:ext cx="2324505" cy="2324741"/>
        </a:xfrm>
        <a:prstGeom prst="circularArrow">
          <a:avLst>
            <a:gd name="adj1" fmla="val 10980"/>
            <a:gd name="adj2" fmla="val 1142322"/>
            <a:gd name="adj3" fmla="val 4500000"/>
            <a:gd name="adj4" fmla="val 13500000"/>
            <a:gd name="adj5" fmla="val 12500"/>
          </a:avLst>
        </a:prstGeom>
        <a:solidFill>
          <a:schemeClr val="accent2"/>
        </a:solidFill>
        <a:ln w="15875"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8A34EC51-74CE-4EE3-9D43-5EA50B9EA4AE}">
      <dsp:nvSpPr>
        <dsp:cNvPr id="0" name=""/>
        <dsp:cNvSpPr/>
      </dsp:nvSpPr>
      <dsp:spPr>
        <a:xfrm>
          <a:off x="1854022" y="3569575"/>
          <a:ext cx="1297205" cy="64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endParaRPr lang="en-US" sz="4700" kern="1200" dirty="0"/>
        </a:p>
      </dsp:txBody>
      <dsp:txXfrm>
        <a:off x="1854022" y="3569575"/>
        <a:ext cx="1297205" cy="648535"/>
      </dsp:txXfrm>
    </dsp:sp>
    <dsp:sp modelId="{A8E91E4E-51C2-4BC3-84DE-9FC4A0FD1D65}">
      <dsp:nvSpPr>
        <dsp:cNvPr id="0" name=""/>
        <dsp:cNvSpPr/>
      </dsp:nvSpPr>
      <dsp:spPr>
        <a:xfrm>
          <a:off x="860734" y="4218111"/>
          <a:ext cx="1997042" cy="1998007"/>
        </a:xfrm>
        <a:prstGeom prst="blockArc">
          <a:avLst>
            <a:gd name="adj1" fmla="val 0"/>
            <a:gd name="adj2" fmla="val 18900000"/>
            <a:gd name="adj3" fmla="val 12740"/>
          </a:avLst>
        </a:prstGeom>
        <a:solidFill>
          <a:schemeClr val="accent3"/>
        </a:solidFill>
        <a:ln w="15875"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D39E0714-9414-47AD-A495-B848286EA792}">
      <dsp:nvSpPr>
        <dsp:cNvPr id="0" name=""/>
        <dsp:cNvSpPr/>
      </dsp:nvSpPr>
      <dsp:spPr>
        <a:xfrm>
          <a:off x="1205638" y="4907951"/>
          <a:ext cx="1297205" cy="64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4700" kern="1200" dirty="0"/>
            <a:t> </a:t>
          </a:r>
        </a:p>
      </dsp:txBody>
      <dsp:txXfrm>
        <a:off x="1205638" y="4907951"/>
        <a:ext cx="1297205" cy="648535"/>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2/11/2020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2/11/2020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1.xml"/><Relationship Id="rId7" Type="http://schemas.openxmlformats.org/officeDocument/2006/relationships/image" Target="../media/image2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23.png"/><Relationship Id="rId4" Type="http://schemas.openxmlformats.org/officeDocument/2006/relationships/diagramQuickStyle" Target="../diagrams/quickStyle1.xml"/><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19263-BDA4-430E-A12F-9AF0D5675AFE}"/>
              </a:ext>
            </a:extLst>
          </p:cNvPr>
          <p:cNvSpPr>
            <a:spLocks noGrp="1"/>
          </p:cNvSpPr>
          <p:nvPr>
            <p:ph type="title"/>
          </p:nvPr>
        </p:nvSpPr>
        <p:spPr/>
        <p:txBody>
          <a:bodyPr/>
          <a:lstStyle/>
          <a:p>
            <a:r>
              <a:rPr lang="en-US" dirty="0"/>
              <a:t>THE LIFE CYCLE OF A HEALTH EMERGENCY</a:t>
            </a:r>
            <a:br>
              <a:rPr lang="en-US" dirty="0"/>
            </a:br>
            <a:r>
              <a:rPr lang="en-US" dirty="0"/>
              <a:t>AND THE MARKET reaction</a:t>
            </a:r>
          </a:p>
        </p:txBody>
      </p:sp>
      <p:sp>
        <p:nvSpPr>
          <p:cNvPr id="3" name="Content Placeholder 2">
            <a:extLst>
              <a:ext uri="{FF2B5EF4-FFF2-40B4-BE49-F238E27FC236}">
                <a16:creationId xmlns:a16="http://schemas.microsoft.com/office/drawing/2014/main" id="{0D510EEE-9A42-464A-900E-27BEDBB77AF6}"/>
              </a:ext>
            </a:extLst>
          </p:cNvPr>
          <p:cNvSpPr>
            <a:spLocks noGrp="1"/>
          </p:cNvSpPr>
          <p:nvPr>
            <p:ph sz="quarter" idx="13"/>
          </p:nvPr>
        </p:nvSpPr>
        <p:spPr/>
        <p:txBody>
          <a:bodyPr/>
          <a:lstStyle/>
          <a:p>
            <a:r>
              <a:rPr lang="en-US" dirty="0"/>
              <a:t>Andres </a:t>
            </a:r>
            <a:r>
              <a:rPr lang="en-US" dirty="0" err="1"/>
              <a:t>mejia</a:t>
            </a:r>
            <a:endParaRPr lang="en-US" dirty="0"/>
          </a:p>
          <a:p>
            <a:r>
              <a:rPr lang="en-US" dirty="0"/>
              <a:t>Matthew Richards</a:t>
            </a:r>
          </a:p>
          <a:p>
            <a:r>
              <a:rPr lang="en-US" dirty="0"/>
              <a:t>Travis smith</a:t>
            </a:r>
          </a:p>
        </p:txBody>
      </p:sp>
    </p:spTree>
    <p:extLst>
      <p:ext uri="{BB962C8B-B14F-4D97-AF65-F5344CB8AC3E}">
        <p14:creationId xmlns:p14="http://schemas.microsoft.com/office/powerpoint/2010/main" val="2659891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EE5F-EF61-4444-97B3-B1CC8855C52B}"/>
              </a:ext>
            </a:extLst>
          </p:cNvPr>
          <p:cNvSpPr>
            <a:spLocks noGrp="1"/>
          </p:cNvSpPr>
          <p:nvPr>
            <p:ph type="title"/>
          </p:nvPr>
        </p:nvSpPr>
        <p:spPr/>
        <p:txBody>
          <a:bodyPr>
            <a:normAutofit/>
          </a:bodyPr>
          <a:lstStyle/>
          <a:p>
            <a:r>
              <a:rPr lang="en-US" dirty="0"/>
              <a:t>TLT</a:t>
            </a:r>
            <a:br>
              <a:rPr lang="en-US" dirty="0"/>
            </a:br>
            <a:r>
              <a:rPr lang="en-US" dirty="0"/>
              <a:t>(T-Bonds ETF)</a:t>
            </a:r>
            <a:br>
              <a:rPr lang="en-US" dirty="0"/>
            </a:br>
            <a:endParaRPr lang="en-US" dirty="0"/>
          </a:p>
        </p:txBody>
      </p:sp>
      <p:pic>
        <p:nvPicPr>
          <p:cNvPr id="3" name="Picture 2">
            <a:extLst>
              <a:ext uri="{FF2B5EF4-FFF2-40B4-BE49-F238E27FC236}">
                <a16:creationId xmlns:a16="http://schemas.microsoft.com/office/drawing/2014/main" id="{4ECFA199-3D49-DA42-8F8E-45C299827201}"/>
              </a:ext>
            </a:extLst>
          </p:cNvPr>
          <p:cNvPicPr>
            <a:picLocks noChangeAspect="1"/>
          </p:cNvPicPr>
          <p:nvPr/>
        </p:nvPicPr>
        <p:blipFill>
          <a:blip r:embed="rId2"/>
          <a:stretch>
            <a:fillRect/>
          </a:stretch>
        </p:blipFill>
        <p:spPr>
          <a:xfrm>
            <a:off x="913775" y="1933603"/>
            <a:ext cx="4687338" cy="2058534"/>
          </a:xfrm>
          <a:prstGeom prst="rect">
            <a:avLst/>
          </a:prstGeom>
          <a:ln>
            <a:solidFill>
              <a:srgbClr val="FF0000"/>
            </a:solidFill>
          </a:ln>
        </p:spPr>
      </p:pic>
      <p:pic>
        <p:nvPicPr>
          <p:cNvPr id="8" name="Picture 7">
            <a:extLst>
              <a:ext uri="{FF2B5EF4-FFF2-40B4-BE49-F238E27FC236}">
                <a16:creationId xmlns:a16="http://schemas.microsoft.com/office/drawing/2014/main" id="{1A37B64B-466B-7C4D-A816-56C6C901FFBF}"/>
              </a:ext>
            </a:extLst>
          </p:cNvPr>
          <p:cNvPicPr>
            <a:picLocks noChangeAspect="1"/>
          </p:cNvPicPr>
          <p:nvPr/>
        </p:nvPicPr>
        <p:blipFill>
          <a:blip r:embed="rId3"/>
          <a:stretch>
            <a:fillRect/>
          </a:stretch>
        </p:blipFill>
        <p:spPr>
          <a:xfrm>
            <a:off x="6585368" y="1933603"/>
            <a:ext cx="4692858" cy="2060958"/>
          </a:xfrm>
          <a:prstGeom prst="rect">
            <a:avLst/>
          </a:prstGeom>
          <a:ln>
            <a:solidFill>
              <a:srgbClr val="FF0000"/>
            </a:solidFill>
          </a:ln>
        </p:spPr>
      </p:pic>
      <p:pic>
        <p:nvPicPr>
          <p:cNvPr id="9" name="Picture 8">
            <a:extLst>
              <a:ext uri="{FF2B5EF4-FFF2-40B4-BE49-F238E27FC236}">
                <a16:creationId xmlns:a16="http://schemas.microsoft.com/office/drawing/2014/main" id="{31039AD6-7A14-BA48-A534-78CF23CE726E}"/>
              </a:ext>
            </a:extLst>
          </p:cNvPr>
          <p:cNvPicPr>
            <a:picLocks noChangeAspect="1"/>
          </p:cNvPicPr>
          <p:nvPr/>
        </p:nvPicPr>
        <p:blipFill>
          <a:blip r:embed="rId4"/>
          <a:stretch>
            <a:fillRect/>
          </a:stretch>
        </p:blipFill>
        <p:spPr>
          <a:xfrm>
            <a:off x="913775" y="4409173"/>
            <a:ext cx="4687338" cy="2058534"/>
          </a:xfrm>
          <a:prstGeom prst="rect">
            <a:avLst/>
          </a:prstGeom>
          <a:ln>
            <a:solidFill>
              <a:srgbClr val="FF0000"/>
            </a:solidFill>
          </a:ln>
        </p:spPr>
      </p:pic>
      <p:pic>
        <p:nvPicPr>
          <p:cNvPr id="10" name="Picture 9">
            <a:extLst>
              <a:ext uri="{FF2B5EF4-FFF2-40B4-BE49-F238E27FC236}">
                <a16:creationId xmlns:a16="http://schemas.microsoft.com/office/drawing/2014/main" id="{934DB98E-5CB5-9844-8737-495613522E47}"/>
              </a:ext>
            </a:extLst>
          </p:cNvPr>
          <p:cNvPicPr>
            <a:picLocks noChangeAspect="1"/>
          </p:cNvPicPr>
          <p:nvPr/>
        </p:nvPicPr>
        <p:blipFill>
          <a:blip r:embed="rId5"/>
          <a:stretch>
            <a:fillRect/>
          </a:stretch>
        </p:blipFill>
        <p:spPr>
          <a:xfrm>
            <a:off x="6585368" y="4409173"/>
            <a:ext cx="4692858" cy="2060958"/>
          </a:xfrm>
          <a:prstGeom prst="rect">
            <a:avLst/>
          </a:prstGeom>
          <a:ln>
            <a:solidFill>
              <a:srgbClr val="FF0000"/>
            </a:solidFill>
          </a:ln>
        </p:spPr>
      </p:pic>
    </p:spTree>
    <p:extLst>
      <p:ext uri="{BB962C8B-B14F-4D97-AF65-F5344CB8AC3E}">
        <p14:creationId xmlns:p14="http://schemas.microsoft.com/office/powerpoint/2010/main" val="191165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a:extLst>
              <a:ext uri="{FF2B5EF4-FFF2-40B4-BE49-F238E27FC236}">
                <a16:creationId xmlns:a16="http://schemas.microsoft.com/office/drawing/2014/main" id="{54189F12-7979-4A0E-ADEA-421A65217756}"/>
              </a:ext>
            </a:extLst>
          </p:cNvPr>
          <p:cNvGraphicFramePr/>
          <p:nvPr>
            <p:extLst>
              <p:ext uri="{D42A27DB-BD31-4B8C-83A1-F6EECF244321}">
                <p14:modId xmlns:p14="http://schemas.microsoft.com/office/powerpoint/2010/main" val="2111701949"/>
              </p:ext>
            </p:extLst>
          </p:nvPr>
        </p:nvGraphicFramePr>
        <p:xfrm>
          <a:off x="8024357" y="295275"/>
          <a:ext cx="4360355" cy="6267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CDAA15F3-AE98-4D92-8B37-F598AF33AB6C}"/>
              </a:ext>
            </a:extLst>
          </p:cNvPr>
          <p:cNvPicPr>
            <a:picLocks noChangeAspect="1"/>
          </p:cNvPicPr>
          <p:nvPr/>
        </p:nvPicPr>
        <p:blipFill>
          <a:blip r:embed="rId7"/>
          <a:stretch>
            <a:fillRect/>
          </a:stretch>
        </p:blipFill>
        <p:spPr>
          <a:xfrm>
            <a:off x="9713542" y="958946"/>
            <a:ext cx="1669813" cy="829588"/>
          </a:xfrm>
          <a:prstGeom prst="ellipse">
            <a:avLst/>
          </a:prstGeom>
          <a:ln>
            <a:noFill/>
          </a:ln>
          <a:effectLst>
            <a:softEdge rad="112500"/>
          </a:effectLst>
        </p:spPr>
      </p:pic>
      <p:sp>
        <p:nvSpPr>
          <p:cNvPr id="2" name="Title 1">
            <a:extLst>
              <a:ext uri="{FF2B5EF4-FFF2-40B4-BE49-F238E27FC236}">
                <a16:creationId xmlns:a16="http://schemas.microsoft.com/office/drawing/2014/main" id="{80F54776-D44F-463A-AE0F-70DC05465BC4}"/>
              </a:ext>
            </a:extLst>
          </p:cNvPr>
          <p:cNvSpPr>
            <a:spLocks noGrp="1"/>
          </p:cNvSpPr>
          <p:nvPr>
            <p:ph type="title"/>
          </p:nvPr>
        </p:nvSpPr>
        <p:spPr/>
        <p:txBody>
          <a:bodyPr/>
          <a:lstStyle/>
          <a:p>
            <a:r>
              <a:rPr lang="en-US" u="sng" dirty="0"/>
              <a:t>DATA</a:t>
            </a:r>
            <a:br>
              <a:rPr lang="en-US" dirty="0"/>
            </a:br>
            <a:r>
              <a:rPr lang="en-US" dirty="0"/>
              <a:t>EXPLORATION AND CLEAN-UP</a:t>
            </a:r>
          </a:p>
        </p:txBody>
      </p:sp>
      <p:sp>
        <p:nvSpPr>
          <p:cNvPr id="3" name="Content Placeholder 2">
            <a:extLst>
              <a:ext uri="{FF2B5EF4-FFF2-40B4-BE49-F238E27FC236}">
                <a16:creationId xmlns:a16="http://schemas.microsoft.com/office/drawing/2014/main" id="{C5D6FE5E-88D3-458B-B2FF-C113D01F8A9D}"/>
              </a:ext>
            </a:extLst>
          </p:cNvPr>
          <p:cNvSpPr>
            <a:spLocks noGrp="1"/>
          </p:cNvSpPr>
          <p:nvPr>
            <p:ph sz="quarter" idx="13"/>
          </p:nvPr>
        </p:nvSpPr>
        <p:spPr/>
        <p:txBody>
          <a:bodyPr>
            <a:normAutofit fontScale="85000" lnSpcReduction="10000"/>
          </a:bodyPr>
          <a:lstStyle/>
          <a:p>
            <a:r>
              <a:rPr lang="en-US" dirty="0"/>
              <a:t>CDC AND WHO DATA</a:t>
            </a:r>
          </a:p>
          <a:p>
            <a:pPr lvl="1"/>
            <a:r>
              <a:rPr lang="en-US" dirty="0"/>
              <a:t>VIA KAGGLE OPEN SOURCE WEBSITE</a:t>
            </a:r>
          </a:p>
          <a:p>
            <a:pPr lvl="1"/>
            <a:r>
              <a:rPr lang="en-US" dirty="0"/>
              <a:t>ONLY FOUND ZIKA, SARS, EBOLA</a:t>
            </a:r>
          </a:p>
          <a:p>
            <a:r>
              <a:rPr lang="en-US" dirty="0"/>
              <a:t>PULLED CSV DATASETS INTO SQL VIA POSTGRES</a:t>
            </a:r>
          </a:p>
          <a:p>
            <a:pPr lvl="1"/>
            <a:r>
              <a:rPr lang="en-US" dirty="0"/>
              <a:t>PERFORMED SOME CLEAN-UP IN SQL/</a:t>
            </a:r>
            <a:r>
              <a:rPr lang="en-US" dirty="0" err="1"/>
              <a:t>postgres</a:t>
            </a:r>
            <a:endParaRPr lang="en-US" dirty="0"/>
          </a:p>
          <a:p>
            <a:pPr lvl="1"/>
            <a:r>
              <a:rPr lang="en-US" dirty="0"/>
              <a:t>OTHER CLEAN-UP IN PYTHON/</a:t>
            </a:r>
            <a:r>
              <a:rPr lang="en-US" dirty="0" err="1"/>
              <a:t>jupyterlab</a:t>
            </a:r>
            <a:endParaRPr lang="en-US" dirty="0"/>
          </a:p>
          <a:p>
            <a:r>
              <a:rPr lang="en-US" dirty="0"/>
              <a:t>FOR DEATH AND ILLNESS REPORTS:</a:t>
            </a:r>
          </a:p>
          <a:p>
            <a:pPr lvl="1"/>
            <a:r>
              <a:rPr lang="en-US" dirty="0"/>
              <a:t>value each reported time period (positional)</a:t>
            </a:r>
          </a:p>
          <a:p>
            <a:pPr lvl="1"/>
            <a:r>
              <a:rPr lang="en-US" dirty="0"/>
              <a:t>Change between each point (velocity)</a:t>
            </a:r>
          </a:p>
          <a:p>
            <a:pPr lvl="1"/>
            <a:r>
              <a:rPr lang="en-US" dirty="0"/>
              <a:t>Rate of change between each point (acceleration)</a:t>
            </a:r>
          </a:p>
          <a:p>
            <a:pPr lvl="1"/>
            <a:endParaRPr lang="en-US" dirty="0"/>
          </a:p>
          <a:p>
            <a:pPr lvl="1"/>
            <a:endParaRPr lang="en-US" dirty="0"/>
          </a:p>
        </p:txBody>
      </p:sp>
      <p:pic>
        <p:nvPicPr>
          <p:cNvPr id="5" name="Picture 4">
            <a:extLst>
              <a:ext uri="{FF2B5EF4-FFF2-40B4-BE49-F238E27FC236}">
                <a16:creationId xmlns:a16="http://schemas.microsoft.com/office/drawing/2014/main" id="{BAB30451-DA81-4E0A-AFE1-F7FD376E939C}"/>
              </a:ext>
            </a:extLst>
          </p:cNvPr>
          <p:cNvPicPr>
            <a:picLocks noChangeAspect="1"/>
          </p:cNvPicPr>
          <p:nvPr/>
        </p:nvPicPr>
        <p:blipFill>
          <a:blip r:embed="rId8"/>
          <a:stretch>
            <a:fillRect/>
          </a:stretch>
        </p:blipFill>
        <p:spPr>
          <a:xfrm>
            <a:off x="9542788" y="3795534"/>
            <a:ext cx="2011322" cy="657791"/>
          </a:xfrm>
          <a:prstGeom prst="ellipse">
            <a:avLst/>
          </a:prstGeom>
          <a:ln>
            <a:noFill/>
          </a:ln>
          <a:effectLst>
            <a:softEdge rad="112500"/>
          </a:effectLst>
        </p:spPr>
      </p:pic>
      <p:pic>
        <p:nvPicPr>
          <p:cNvPr id="6" name="Picture 5">
            <a:extLst>
              <a:ext uri="{FF2B5EF4-FFF2-40B4-BE49-F238E27FC236}">
                <a16:creationId xmlns:a16="http://schemas.microsoft.com/office/drawing/2014/main" id="{AC243441-2E8D-481D-B510-A35F0B020415}"/>
              </a:ext>
            </a:extLst>
          </p:cNvPr>
          <p:cNvPicPr>
            <a:picLocks noChangeAspect="1"/>
          </p:cNvPicPr>
          <p:nvPr/>
        </p:nvPicPr>
        <p:blipFill>
          <a:blip r:embed="rId9"/>
          <a:stretch>
            <a:fillRect/>
          </a:stretch>
        </p:blipFill>
        <p:spPr>
          <a:xfrm>
            <a:off x="9173691" y="2229748"/>
            <a:ext cx="1196587" cy="1131319"/>
          </a:xfrm>
          <a:prstGeom prst="ellipse">
            <a:avLst/>
          </a:prstGeom>
          <a:ln>
            <a:noFill/>
          </a:ln>
          <a:effectLst>
            <a:softEdge rad="112500"/>
          </a:effectLst>
        </p:spPr>
      </p:pic>
      <p:pic>
        <p:nvPicPr>
          <p:cNvPr id="7" name="Picture 6">
            <a:extLst>
              <a:ext uri="{FF2B5EF4-FFF2-40B4-BE49-F238E27FC236}">
                <a16:creationId xmlns:a16="http://schemas.microsoft.com/office/drawing/2014/main" id="{B9E5DD8E-632B-4F42-8A66-44A14BAA0851}"/>
              </a:ext>
            </a:extLst>
          </p:cNvPr>
          <p:cNvPicPr>
            <a:picLocks noChangeAspect="1"/>
          </p:cNvPicPr>
          <p:nvPr/>
        </p:nvPicPr>
        <p:blipFill rotWithShape="1">
          <a:blip r:embed="rId10"/>
          <a:srcRect l="20491" r="14508"/>
          <a:stretch/>
        </p:blipFill>
        <p:spPr>
          <a:xfrm>
            <a:off x="9024482" y="4887792"/>
            <a:ext cx="1829426" cy="1324131"/>
          </a:xfrm>
          <a:prstGeom prst="ellipse">
            <a:avLst/>
          </a:prstGeom>
          <a:ln>
            <a:noFill/>
          </a:ln>
          <a:effectLst>
            <a:softEdge rad="112500"/>
          </a:effectLst>
        </p:spPr>
      </p:pic>
    </p:spTree>
    <p:extLst>
      <p:ext uri="{BB962C8B-B14F-4D97-AF65-F5344CB8AC3E}">
        <p14:creationId xmlns:p14="http://schemas.microsoft.com/office/powerpoint/2010/main" val="348966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4776-D44F-463A-AE0F-70DC05465BC4}"/>
              </a:ext>
            </a:extLst>
          </p:cNvPr>
          <p:cNvSpPr>
            <a:spLocks noGrp="1"/>
          </p:cNvSpPr>
          <p:nvPr>
            <p:ph type="title"/>
          </p:nvPr>
        </p:nvSpPr>
        <p:spPr/>
        <p:txBody>
          <a:bodyPr/>
          <a:lstStyle/>
          <a:p>
            <a:r>
              <a:rPr lang="en-US" u="sng" dirty="0"/>
              <a:t>DATA</a:t>
            </a:r>
            <a:br>
              <a:rPr lang="en-US" dirty="0"/>
            </a:br>
            <a:r>
              <a:rPr lang="en-US" dirty="0"/>
              <a:t>EXPLORATION AND CLEAN-UP</a:t>
            </a:r>
          </a:p>
        </p:txBody>
      </p:sp>
      <p:sp>
        <p:nvSpPr>
          <p:cNvPr id="3" name="Content Placeholder 2">
            <a:extLst>
              <a:ext uri="{FF2B5EF4-FFF2-40B4-BE49-F238E27FC236}">
                <a16:creationId xmlns:a16="http://schemas.microsoft.com/office/drawing/2014/main" id="{C5D6FE5E-88D3-458B-B2FF-C113D01F8A9D}"/>
              </a:ext>
            </a:extLst>
          </p:cNvPr>
          <p:cNvSpPr>
            <a:spLocks noGrp="1"/>
          </p:cNvSpPr>
          <p:nvPr>
            <p:ph sz="quarter" idx="13"/>
          </p:nvPr>
        </p:nvSpPr>
        <p:spPr/>
        <p:txBody>
          <a:bodyPr>
            <a:normAutofit/>
          </a:bodyPr>
          <a:lstStyle/>
          <a:p>
            <a:pPr marL="0" indent="0">
              <a:buNone/>
            </a:pPr>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AA3AAF87-1DC0-4FB8-863B-88A64C5A7936}"/>
              </a:ext>
            </a:extLst>
          </p:cNvPr>
          <p:cNvPicPr>
            <a:picLocks noChangeAspect="1"/>
          </p:cNvPicPr>
          <p:nvPr/>
        </p:nvPicPr>
        <p:blipFill>
          <a:blip r:embed="rId2"/>
          <a:stretch>
            <a:fillRect/>
          </a:stretch>
        </p:blipFill>
        <p:spPr>
          <a:xfrm>
            <a:off x="304174" y="2214694"/>
            <a:ext cx="6628995" cy="3175905"/>
          </a:xfrm>
          <a:prstGeom prst="rect">
            <a:avLst/>
          </a:prstGeom>
        </p:spPr>
      </p:pic>
      <p:pic>
        <p:nvPicPr>
          <p:cNvPr id="6" name="Picture 5">
            <a:extLst>
              <a:ext uri="{FF2B5EF4-FFF2-40B4-BE49-F238E27FC236}">
                <a16:creationId xmlns:a16="http://schemas.microsoft.com/office/drawing/2014/main" id="{E55E002E-5447-4B55-A24C-C9F7D5400FAA}"/>
              </a:ext>
            </a:extLst>
          </p:cNvPr>
          <p:cNvPicPr>
            <a:picLocks noChangeAspect="1"/>
          </p:cNvPicPr>
          <p:nvPr/>
        </p:nvPicPr>
        <p:blipFill>
          <a:blip r:embed="rId3"/>
          <a:stretch>
            <a:fillRect/>
          </a:stretch>
        </p:blipFill>
        <p:spPr>
          <a:xfrm>
            <a:off x="4442228" y="3084601"/>
            <a:ext cx="6969348" cy="3479362"/>
          </a:xfrm>
          <a:prstGeom prst="rect">
            <a:avLst/>
          </a:prstGeom>
        </p:spPr>
      </p:pic>
      <p:sp>
        <p:nvSpPr>
          <p:cNvPr id="7" name="Rectangle 6">
            <a:extLst>
              <a:ext uri="{FF2B5EF4-FFF2-40B4-BE49-F238E27FC236}">
                <a16:creationId xmlns:a16="http://schemas.microsoft.com/office/drawing/2014/main" id="{63B32FC9-4BDA-48D3-9CA4-341DA4919186}"/>
              </a:ext>
            </a:extLst>
          </p:cNvPr>
          <p:cNvSpPr/>
          <p:nvPr/>
        </p:nvSpPr>
        <p:spPr>
          <a:xfrm>
            <a:off x="8543299" y="2162436"/>
            <a:ext cx="3343901" cy="1447800"/>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EBOLA CLEAN UP IN SQL</a:t>
            </a:r>
          </a:p>
          <a:p>
            <a:pPr marL="285750" indent="-285750">
              <a:buFont typeface="Arial" panose="020B0604020202020204" pitchFamily="34" charset="0"/>
              <a:buChar char="•"/>
            </a:pPr>
            <a:r>
              <a:rPr lang="en-US" dirty="0">
                <a:solidFill>
                  <a:schemeClr val="tx1"/>
                </a:solidFill>
              </a:rPr>
              <a:t>SARS REQUIRED PARSING OF DATES</a:t>
            </a:r>
          </a:p>
          <a:p>
            <a:pPr marL="285750" indent="-285750">
              <a:buFont typeface="Arial" panose="020B0604020202020204" pitchFamily="34" charset="0"/>
              <a:buChar char="•"/>
            </a:pPr>
            <a:r>
              <a:rPr lang="en-US" dirty="0">
                <a:solidFill>
                  <a:schemeClr val="tx1"/>
                </a:solidFill>
              </a:rPr>
              <a:t>ZIKA CLEAN UP IN JUPYTER LAB</a:t>
            </a:r>
          </a:p>
        </p:txBody>
      </p:sp>
    </p:spTree>
    <p:extLst>
      <p:ext uri="{BB962C8B-B14F-4D97-AF65-F5344CB8AC3E}">
        <p14:creationId xmlns:p14="http://schemas.microsoft.com/office/powerpoint/2010/main" val="2963366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4776-D44F-463A-AE0F-70DC05465BC4}"/>
              </a:ext>
            </a:extLst>
          </p:cNvPr>
          <p:cNvSpPr>
            <a:spLocks noGrp="1"/>
          </p:cNvSpPr>
          <p:nvPr>
            <p:ph type="title"/>
          </p:nvPr>
        </p:nvSpPr>
        <p:spPr/>
        <p:txBody>
          <a:bodyPr/>
          <a:lstStyle/>
          <a:p>
            <a:r>
              <a:rPr lang="en-US" u="sng" dirty="0"/>
              <a:t>DATA</a:t>
            </a:r>
            <a:br>
              <a:rPr lang="en-US" dirty="0"/>
            </a:br>
            <a:r>
              <a:rPr lang="en-US" dirty="0"/>
              <a:t>EXPLORATION AND CLEAN-UP</a:t>
            </a:r>
          </a:p>
        </p:txBody>
      </p:sp>
      <p:pic>
        <p:nvPicPr>
          <p:cNvPr id="5" name="Picture 4">
            <a:extLst>
              <a:ext uri="{FF2B5EF4-FFF2-40B4-BE49-F238E27FC236}">
                <a16:creationId xmlns:a16="http://schemas.microsoft.com/office/drawing/2014/main" id="{95FCB4DA-0EC1-4F3A-96C5-20A5E6595EA1}"/>
              </a:ext>
            </a:extLst>
          </p:cNvPr>
          <p:cNvPicPr>
            <a:picLocks noChangeAspect="1"/>
          </p:cNvPicPr>
          <p:nvPr/>
        </p:nvPicPr>
        <p:blipFill>
          <a:blip r:embed="rId2"/>
          <a:stretch>
            <a:fillRect/>
          </a:stretch>
        </p:blipFill>
        <p:spPr>
          <a:xfrm>
            <a:off x="780997" y="2926944"/>
            <a:ext cx="2425825" cy="3549832"/>
          </a:xfrm>
          <a:prstGeom prst="rect">
            <a:avLst/>
          </a:prstGeom>
          <a:ln w="38100">
            <a:solidFill>
              <a:schemeClr val="tx1"/>
            </a:solidFill>
          </a:ln>
        </p:spPr>
      </p:pic>
      <p:pic>
        <p:nvPicPr>
          <p:cNvPr id="7" name="Picture 6">
            <a:extLst>
              <a:ext uri="{FF2B5EF4-FFF2-40B4-BE49-F238E27FC236}">
                <a16:creationId xmlns:a16="http://schemas.microsoft.com/office/drawing/2014/main" id="{72ABCBA6-48F2-43B6-9166-5288BE50FC9B}"/>
              </a:ext>
            </a:extLst>
          </p:cNvPr>
          <p:cNvPicPr>
            <a:picLocks noChangeAspect="1"/>
          </p:cNvPicPr>
          <p:nvPr/>
        </p:nvPicPr>
        <p:blipFill rotWithShape="1">
          <a:blip r:embed="rId3"/>
          <a:srcRect b="30003"/>
          <a:stretch/>
        </p:blipFill>
        <p:spPr>
          <a:xfrm>
            <a:off x="5154264" y="2926944"/>
            <a:ext cx="1883472" cy="3549832"/>
          </a:xfrm>
          <a:prstGeom prst="rect">
            <a:avLst/>
          </a:prstGeom>
          <a:ln w="38100">
            <a:solidFill>
              <a:schemeClr val="tx1"/>
            </a:solidFill>
          </a:ln>
        </p:spPr>
      </p:pic>
      <p:pic>
        <p:nvPicPr>
          <p:cNvPr id="8" name="Picture 7">
            <a:extLst>
              <a:ext uri="{FF2B5EF4-FFF2-40B4-BE49-F238E27FC236}">
                <a16:creationId xmlns:a16="http://schemas.microsoft.com/office/drawing/2014/main" id="{317B046A-8E47-4F7C-A1C1-3958B02D746B}"/>
              </a:ext>
            </a:extLst>
          </p:cNvPr>
          <p:cNvPicPr>
            <a:picLocks noChangeAspect="1"/>
          </p:cNvPicPr>
          <p:nvPr/>
        </p:nvPicPr>
        <p:blipFill>
          <a:blip r:embed="rId4"/>
          <a:stretch>
            <a:fillRect/>
          </a:stretch>
        </p:blipFill>
        <p:spPr>
          <a:xfrm>
            <a:off x="9220720" y="2993622"/>
            <a:ext cx="2057506" cy="3416476"/>
          </a:xfrm>
          <a:prstGeom prst="rect">
            <a:avLst/>
          </a:prstGeom>
          <a:ln w="38100">
            <a:solidFill>
              <a:schemeClr val="tx1"/>
            </a:solidFill>
          </a:ln>
        </p:spPr>
      </p:pic>
      <p:sp>
        <p:nvSpPr>
          <p:cNvPr id="9" name="Rectangle 8">
            <a:extLst>
              <a:ext uri="{FF2B5EF4-FFF2-40B4-BE49-F238E27FC236}">
                <a16:creationId xmlns:a16="http://schemas.microsoft.com/office/drawing/2014/main" id="{58417B20-F6D7-45DB-A1DD-D809EDBD7D2A}"/>
              </a:ext>
            </a:extLst>
          </p:cNvPr>
          <p:cNvSpPr/>
          <p:nvPr/>
        </p:nvSpPr>
        <p:spPr>
          <a:xfrm>
            <a:off x="780997" y="2367092"/>
            <a:ext cx="2425825" cy="407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EBOLA</a:t>
            </a:r>
          </a:p>
        </p:txBody>
      </p:sp>
      <p:sp>
        <p:nvSpPr>
          <p:cNvPr id="12" name="Rectangle 11">
            <a:extLst>
              <a:ext uri="{FF2B5EF4-FFF2-40B4-BE49-F238E27FC236}">
                <a16:creationId xmlns:a16="http://schemas.microsoft.com/office/drawing/2014/main" id="{A38CF8C3-361A-49E8-809C-8A6BB7C15DD5}"/>
              </a:ext>
            </a:extLst>
          </p:cNvPr>
          <p:cNvSpPr/>
          <p:nvPr/>
        </p:nvSpPr>
        <p:spPr>
          <a:xfrm>
            <a:off x="4883087" y="2367092"/>
            <a:ext cx="2425825" cy="407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ZIKA</a:t>
            </a:r>
          </a:p>
        </p:txBody>
      </p:sp>
      <p:sp>
        <p:nvSpPr>
          <p:cNvPr id="13" name="Rectangle 12">
            <a:extLst>
              <a:ext uri="{FF2B5EF4-FFF2-40B4-BE49-F238E27FC236}">
                <a16:creationId xmlns:a16="http://schemas.microsoft.com/office/drawing/2014/main" id="{FBDABD38-E161-46B9-B378-735AD568E3C4}"/>
              </a:ext>
            </a:extLst>
          </p:cNvPr>
          <p:cNvSpPr/>
          <p:nvPr/>
        </p:nvSpPr>
        <p:spPr>
          <a:xfrm>
            <a:off x="9041089" y="2367092"/>
            <a:ext cx="2425825" cy="407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SARS</a:t>
            </a:r>
          </a:p>
        </p:txBody>
      </p:sp>
    </p:spTree>
    <p:extLst>
      <p:ext uri="{BB962C8B-B14F-4D97-AF65-F5344CB8AC3E}">
        <p14:creationId xmlns:p14="http://schemas.microsoft.com/office/powerpoint/2010/main" val="334259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Analysis</a:t>
            </a:r>
            <a:br>
              <a:rPr lang="en-US" dirty="0"/>
            </a:br>
            <a:r>
              <a:rPr lang="en-US" dirty="0"/>
              <a:t>characterization of summary statistics</a:t>
            </a:r>
          </a:p>
        </p:txBody>
      </p:sp>
      <p:sp>
        <p:nvSpPr>
          <p:cNvPr id="3" name="Content Placeholder 2">
            <a:extLst>
              <a:ext uri="{FF2B5EF4-FFF2-40B4-BE49-F238E27FC236}">
                <a16:creationId xmlns:a16="http://schemas.microsoft.com/office/drawing/2014/main" id="{9CA44606-39E5-4FDB-8AE1-1F47CD2F6E3A}"/>
              </a:ext>
            </a:extLst>
          </p:cNvPr>
          <p:cNvSpPr>
            <a:spLocks noGrp="1"/>
          </p:cNvSpPr>
          <p:nvPr>
            <p:ph sz="quarter" idx="13"/>
          </p:nvPr>
        </p:nvSpPr>
        <p:spPr/>
        <p:txBody>
          <a:bodyPr>
            <a:normAutofit/>
          </a:bodyPr>
          <a:lstStyle/>
          <a:p>
            <a:r>
              <a:rPr lang="en-US" dirty="0"/>
              <a:t>Ebola and </a:t>
            </a:r>
            <a:r>
              <a:rPr lang="en-US" dirty="0" err="1"/>
              <a:t>sars</a:t>
            </a:r>
            <a:r>
              <a:rPr lang="en-US" dirty="0"/>
              <a:t> data came back as a cumulative report</a:t>
            </a:r>
          </a:p>
          <a:p>
            <a:r>
              <a:rPr lang="en-US" dirty="0"/>
              <a:t>Zika came back as a discrete instance</a:t>
            </a:r>
          </a:p>
          <a:p>
            <a:r>
              <a:rPr lang="en-US" dirty="0"/>
              <a:t>Searching for 4 factors:</a:t>
            </a:r>
          </a:p>
          <a:p>
            <a:pPr lvl="1"/>
            <a:r>
              <a:rPr lang="en-US" dirty="0"/>
              <a:t>Cumulative results (summation)</a:t>
            </a:r>
          </a:p>
          <a:p>
            <a:pPr lvl="1"/>
            <a:r>
              <a:rPr lang="en-US" dirty="0"/>
              <a:t>Discrete instances (positional information)</a:t>
            </a:r>
          </a:p>
          <a:p>
            <a:pPr lvl="1"/>
            <a:r>
              <a:rPr lang="en-US" dirty="0"/>
              <a:t>Changes in discrete instances over each report period (velocity information)</a:t>
            </a:r>
          </a:p>
          <a:p>
            <a:pPr lvl="1"/>
            <a:r>
              <a:rPr lang="en-US" dirty="0"/>
              <a:t>Rate-of-change (acceleration information)</a:t>
            </a:r>
          </a:p>
        </p:txBody>
      </p:sp>
    </p:spTree>
    <p:extLst>
      <p:ext uri="{BB962C8B-B14F-4D97-AF65-F5344CB8AC3E}">
        <p14:creationId xmlns:p14="http://schemas.microsoft.com/office/powerpoint/2010/main" val="2897594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a:xfrm>
            <a:off x="913776" y="618517"/>
            <a:ext cx="3893976" cy="1596177"/>
          </a:xfrm>
        </p:spPr>
        <p:txBody>
          <a:bodyPr anchor="b">
            <a:normAutofit/>
          </a:bodyPr>
          <a:lstStyle/>
          <a:p>
            <a:pPr algn="l"/>
            <a:r>
              <a:rPr lang="en-US" sz="3200" u="sng"/>
              <a:t>Analysis</a:t>
            </a:r>
            <a:br>
              <a:rPr lang="en-US" sz="3200"/>
            </a:br>
            <a:r>
              <a:rPr lang="en-US" sz="3200"/>
              <a:t>news data</a:t>
            </a:r>
          </a:p>
        </p:txBody>
      </p:sp>
      <p:sp>
        <p:nvSpPr>
          <p:cNvPr id="8" name="Content Placeholder 7">
            <a:extLst>
              <a:ext uri="{FF2B5EF4-FFF2-40B4-BE49-F238E27FC236}">
                <a16:creationId xmlns:a16="http://schemas.microsoft.com/office/drawing/2014/main" id="{8C9A61E3-0DC5-4136-B310-CA8A4DA26150}"/>
              </a:ext>
            </a:extLst>
          </p:cNvPr>
          <p:cNvSpPr>
            <a:spLocks noGrp="1"/>
          </p:cNvSpPr>
          <p:nvPr>
            <p:ph sz="quarter" idx="13"/>
          </p:nvPr>
        </p:nvSpPr>
        <p:spPr>
          <a:xfrm>
            <a:off x="170254" y="2367092"/>
            <a:ext cx="3893978" cy="3424107"/>
          </a:xfrm>
        </p:spPr>
        <p:txBody>
          <a:bodyPr>
            <a:normAutofit/>
          </a:bodyPr>
          <a:lstStyle/>
          <a:p>
            <a:r>
              <a:rPr lang="en-US" sz="1600" dirty="0"/>
              <a:t>EXPORT FROM API TO PANDAS DATAFRAME</a:t>
            </a:r>
          </a:p>
          <a:p>
            <a:r>
              <a:rPr lang="en-US" sz="1600" dirty="0"/>
              <a:t>FOR EACH DISEASE OVER 100 ARTICLES FOUND USING SEARCH CRITERA</a:t>
            </a:r>
          </a:p>
          <a:p>
            <a:r>
              <a:rPr lang="en-US" sz="1600" dirty="0"/>
              <a:t>AS EVIDENCED BY THE BOTTOM, NOT ALL ARTICLES WERE RELEVANT</a:t>
            </a:r>
          </a:p>
          <a:p>
            <a:pPr lvl="1"/>
            <a:r>
              <a:rPr lang="en-US" sz="1400" dirty="0"/>
              <a:t>FURTHER PARSED DATA BY SEARCHING FOR WHO</a:t>
            </a:r>
          </a:p>
          <a:p>
            <a:r>
              <a:rPr lang="en-US" sz="1600" dirty="0"/>
              <a:t>EXPORTED TO CSV</a:t>
            </a:r>
          </a:p>
        </p:txBody>
      </p:sp>
      <p:pic>
        <p:nvPicPr>
          <p:cNvPr id="5" name="Picture 4">
            <a:extLst>
              <a:ext uri="{FF2B5EF4-FFF2-40B4-BE49-F238E27FC236}">
                <a16:creationId xmlns:a16="http://schemas.microsoft.com/office/drawing/2014/main" id="{093581E0-39C0-4C8A-86EE-269BD77DC81E}"/>
              </a:ext>
            </a:extLst>
          </p:cNvPr>
          <p:cNvPicPr>
            <a:picLocks noChangeAspect="1"/>
          </p:cNvPicPr>
          <p:nvPr/>
        </p:nvPicPr>
        <p:blipFill>
          <a:blip r:embed="rId3"/>
          <a:stretch>
            <a:fillRect/>
          </a:stretch>
        </p:blipFill>
        <p:spPr>
          <a:xfrm>
            <a:off x="4064232" y="1977507"/>
            <a:ext cx="8046416" cy="3144999"/>
          </a:xfrm>
          <a:prstGeom prst="rect">
            <a:avLst/>
          </a:prstGeom>
        </p:spPr>
      </p:pic>
    </p:spTree>
    <p:extLst>
      <p:ext uri="{BB962C8B-B14F-4D97-AF65-F5344CB8AC3E}">
        <p14:creationId xmlns:p14="http://schemas.microsoft.com/office/powerpoint/2010/main" val="3012506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4C78D70-D761-4CE3-BA99-D10762B6D574}"/>
              </a:ext>
            </a:extLst>
          </p:cNvPr>
          <p:cNvPicPr>
            <a:picLocks noChangeAspect="1"/>
          </p:cNvPicPr>
          <p:nvPr/>
        </p:nvPicPr>
        <p:blipFill>
          <a:blip r:embed="rId2"/>
          <a:stretch>
            <a:fillRect/>
          </a:stretch>
        </p:blipFill>
        <p:spPr>
          <a:xfrm>
            <a:off x="643465" y="1446984"/>
            <a:ext cx="6909479" cy="3972950"/>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3" name="Picture 12">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a:xfrm>
            <a:off x="8196408" y="640831"/>
            <a:ext cx="3352128" cy="1573863"/>
          </a:xfrm>
        </p:spPr>
        <p:txBody>
          <a:bodyPr>
            <a:normAutofit/>
          </a:bodyPr>
          <a:lstStyle/>
          <a:p>
            <a:pPr algn="l"/>
            <a:r>
              <a:rPr lang="en-US" u="sng" dirty="0"/>
              <a:t>Analysis</a:t>
            </a:r>
            <a:br>
              <a:rPr lang="en-US" dirty="0"/>
            </a:br>
            <a:r>
              <a:rPr lang="en-US" dirty="0"/>
              <a:t>news data</a:t>
            </a:r>
            <a:endParaRPr lang="en-US"/>
          </a:p>
        </p:txBody>
      </p:sp>
      <p:sp>
        <p:nvSpPr>
          <p:cNvPr id="8" name="Content Placeholder 7">
            <a:extLst>
              <a:ext uri="{FF2B5EF4-FFF2-40B4-BE49-F238E27FC236}">
                <a16:creationId xmlns:a16="http://schemas.microsoft.com/office/drawing/2014/main" id="{89D6ED4B-F203-4AC7-821C-8738C0648E11}"/>
              </a:ext>
            </a:extLst>
          </p:cNvPr>
          <p:cNvSpPr>
            <a:spLocks noGrp="1"/>
          </p:cNvSpPr>
          <p:nvPr>
            <p:ph sz="quarter" idx="13"/>
          </p:nvPr>
        </p:nvSpPr>
        <p:spPr>
          <a:xfrm>
            <a:off x="8196408" y="2367092"/>
            <a:ext cx="3352128" cy="3881309"/>
          </a:xfrm>
        </p:spPr>
        <p:txBody>
          <a:bodyPr>
            <a:normAutofit/>
          </a:bodyPr>
          <a:lstStyle/>
          <a:p>
            <a:r>
              <a:rPr lang="en-US" sz="1800" dirty="0"/>
              <a:t>CODE FOR EACH DISEASE</a:t>
            </a:r>
          </a:p>
          <a:p>
            <a:r>
              <a:rPr lang="en-US" sz="1800" dirty="0"/>
              <a:t>PULLED DATES FROM NYT CSV FILES</a:t>
            </a:r>
          </a:p>
          <a:p>
            <a:r>
              <a:rPr lang="en-US" sz="1800" dirty="0"/>
              <a:t>PULLED MARKET DATA FROM S&amp;P 500</a:t>
            </a:r>
          </a:p>
          <a:p>
            <a:r>
              <a:rPr lang="en-US" sz="1800" dirty="0"/>
              <a:t>OVERLAYED NEWS DATES ON S&amp;P 500 CHARTS</a:t>
            </a:r>
          </a:p>
        </p:txBody>
      </p:sp>
    </p:spTree>
    <p:extLst>
      <p:ext uri="{BB962C8B-B14F-4D97-AF65-F5344CB8AC3E}">
        <p14:creationId xmlns:p14="http://schemas.microsoft.com/office/powerpoint/2010/main" val="1527820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Analysis</a:t>
            </a:r>
            <a:br>
              <a:rPr lang="en-US" dirty="0"/>
            </a:br>
            <a:r>
              <a:rPr lang="en-US" dirty="0"/>
              <a:t>news data</a:t>
            </a:r>
          </a:p>
        </p:txBody>
      </p:sp>
      <p:pic>
        <p:nvPicPr>
          <p:cNvPr id="4" name="Content Placeholder 3">
            <a:extLst>
              <a:ext uri="{FF2B5EF4-FFF2-40B4-BE49-F238E27FC236}">
                <a16:creationId xmlns:a16="http://schemas.microsoft.com/office/drawing/2014/main" id="{7362B252-7249-44B0-BAA1-5CC8F6CBD5E8}"/>
              </a:ext>
            </a:extLst>
          </p:cNvPr>
          <p:cNvPicPr>
            <a:picLocks noGrp="1" noChangeAspect="1"/>
          </p:cNvPicPr>
          <p:nvPr>
            <p:ph sz="quarter" idx="13"/>
          </p:nvPr>
        </p:nvPicPr>
        <p:blipFill>
          <a:blip r:embed="rId2"/>
          <a:stretch>
            <a:fillRect/>
          </a:stretch>
        </p:blipFill>
        <p:spPr>
          <a:xfrm>
            <a:off x="885861" y="1987421"/>
            <a:ext cx="10133591" cy="4068230"/>
          </a:xfrm>
          <a:prstGeom prst="rect">
            <a:avLst/>
          </a:prstGeom>
        </p:spPr>
      </p:pic>
    </p:spTree>
    <p:extLst>
      <p:ext uri="{BB962C8B-B14F-4D97-AF65-F5344CB8AC3E}">
        <p14:creationId xmlns:p14="http://schemas.microsoft.com/office/powerpoint/2010/main" val="3993365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Analysis</a:t>
            </a:r>
            <a:br>
              <a:rPr lang="en-US" dirty="0"/>
            </a:br>
            <a:r>
              <a:rPr lang="en-US" dirty="0"/>
              <a:t>news data</a:t>
            </a:r>
          </a:p>
        </p:txBody>
      </p:sp>
      <p:sp>
        <p:nvSpPr>
          <p:cNvPr id="3" name="Content Placeholder 2">
            <a:extLst>
              <a:ext uri="{FF2B5EF4-FFF2-40B4-BE49-F238E27FC236}">
                <a16:creationId xmlns:a16="http://schemas.microsoft.com/office/drawing/2014/main" id="{9CA44606-39E5-4FDB-8AE1-1F47CD2F6E3A}"/>
              </a:ext>
            </a:extLst>
          </p:cNvPr>
          <p:cNvSpPr>
            <a:spLocks noGrp="1"/>
          </p:cNvSpPr>
          <p:nvPr>
            <p:ph sz="quarter" idx="13"/>
          </p:nvPr>
        </p:nvSpPr>
        <p:spPr/>
        <p:txBody>
          <a:bodyPr/>
          <a:lstStyle/>
          <a:p>
            <a:pPr marL="457200" lvl="1" indent="0">
              <a:buNone/>
            </a:pPr>
            <a:r>
              <a:rPr lang="en-US" dirty="0"/>
              <a:t>KEY DATES FOR DISEASES APPEARED TO COINCIDE WITH MOVEMENTS IN THE MARKETS; HOWEVER NOT ALL MOVEMENTS WITHIN THE MARKET WERE DETERMINED BY THESE EVENTS</a:t>
            </a:r>
          </a:p>
          <a:p>
            <a:pPr marL="457200" lvl="1" indent="0">
              <a:buNone/>
            </a:pPr>
            <a:endParaRPr lang="en-US" dirty="0"/>
          </a:p>
          <a:p>
            <a:pPr marL="457200" lvl="1" indent="0">
              <a:buNone/>
            </a:pPr>
            <a:r>
              <a:rPr lang="en-US" dirty="0"/>
              <a:t>While there appear to be a relationship between the news and movements in the market, more analysis/ verification is required in order to make a more definitive trade strategy</a:t>
            </a:r>
          </a:p>
          <a:p>
            <a:pPr marL="457200" lvl="1" indent="0">
              <a:buNone/>
            </a:pPr>
            <a:endParaRPr lang="en-US" dirty="0"/>
          </a:p>
        </p:txBody>
      </p:sp>
    </p:spTree>
    <p:extLst>
      <p:ext uri="{BB962C8B-B14F-4D97-AF65-F5344CB8AC3E}">
        <p14:creationId xmlns:p14="http://schemas.microsoft.com/office/powerpoint/2010/main" val="1807386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Analysis</a:t>
            </a:r>
            <a:br>
              <a:rPr lang="en-US" dirty="0"/>
            </a:br>
            <a:r>
              <a:rPr lang="en-US" dirty="0"/>
              <a:t>volatility</a:t>
            </a:r>
          </a:p>
        </p:txBody>
      </p:sp>
      <p:sp>
        <p:nvSpPr>
          <p:cNvPr id="3" name="Content Placeholder 2">
            <a:extLst>
              <a:ext uri="{FF2B5EF4-FFF2-40B4-BE49-F238E27FC236}">
                <a16:creationId xmlns:a16="http://schemas.microsoft.com/office/drawing/2014/main" id="{9CA44606-39E5-4FDB-8AE1-1F47CD2F6E3A}"/>
              </a:ext>
            </a:extLst>
          </p:cNvPr>
          <p:cNvSpPr>
            <a:spLocks noGrp="1"/>
          </p:cNvSpPr>
          <p:nvPr>
            <p:ph sz="quarter" idx="13"/>
          </p:nvPr>
        </p:nvSpPr>
        <p:spPr/>
        <p:txBody>
          <a:bodyPr/>
          <a:lstStyle/>
          <a:p>
            <a:pPr lvl="1"/>
            <a:r>
              <a:rPr lang="en-US" dirty="0"/>
              <a:t>Get the data in for GOLD, TLT and SPY Sectors in </a:t>
            </a:r>
            <a:r>
              <a:rPr lang="en-US" dirty="0" err="1"/>
              <a:t>dataframes</a:t>
            </a:r>
            <a:endParaRPr lang="en-US" dirty="0"/>
          </a:p>
          <a:p>
            <a:pPr lvl="1"/>
            <a:r>
              <a:rPr lang="en-US" dirty="0"/>
              <a:t>Daily % Changes</a:t>
            </a:r>
          </a:p>
          <a:p>
            <a:pPr lvl="1"/>
            <a:r>
              <a:rPr lang="en-US" dirty="0"/>
              <a:t>Closing Price and Volume classified in High/Low according to daily movements</a:t>
            </a:r>
          </a:p>
          <a:p>
            <a:pPr lvl="1"/>
            <a:r>
              <a:rPr lang="en-US" dirty="0"/>
              <a:t>Indexes based on %Change, Close Price &amp; Volume to identify:</a:t>
            </a:r>
          </a:p>
          <a:p>
            <a:pPr lvl="3"/>
            <a:r>
              <a:rPr lang="en-US" dirty="0"/>
              <a:t>H/l strength </a:t>
            </a:r>
          </a:p>
          <a:p>
            <a:pPr lvl="3"/>
            <a:r>
              <a:rPr lang="en-US" dirty="0"/>
              <a:t>Bu/Be Trend</a:t>
            </a:r>
          </a:p>
          <a:p>
            <a:pPr lvl="3"/>
            <a:r>
              <a:rPr lang="en-US" dirty="0"/>
              <a:t>Total volatility</a:t>
            </a:r>
          </a:p>
          <a:p>
            <a:pPr lvl="1"/>
            <a:r>
              <a:rPr lang="en-US" dirty="0"/>
              <a:t>visualization</a:t>
            </a:r>
          </a:p>
          <a:p>
            <a:pPr lvl="1"/>
            <a:endParaRPr lang="en-US" dirty="0"/>
          </a:p>
        </p:txBody>
      </p:sp>
    </p:spTree>
    <p:extLst>
      <p:ext uri="{BB962C8B-B14F-4D97-AF65-F5344CB8AC3E}">
        <p14:creationId xmlns:p14="http://schemas.microsoft.com/office/powerpoint/2010/main" val="1839458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4776-D44F-463A-AE0F-70DC05465BC4}"/>
              </a:ext>
            </a:extLst>
          </p:cNvPr>
          <p:cNvSpPr>
            <a:spLocks noGrp="1"/>
          </p:cNvSpPr>
          <p:nvPr>
            <p:ph type="title"/>
          </p:nvPr>
        </p:nvSpPr>
        <p:spPr/>
        <p:txBody>
          <a:bodyPr/>
          <a:lstStyle/>
          <a:p>
            <a:r>
              <a:rPr lang="en-US" u="sng" dirty="0"/>
              <a:t>introduction</a:t>
            </a:r>
            <a:br>
              <a:rPr lang="en-US" dirty="0"/>
            </a:br>
            <a:r>
              <a:rPr lang="en-US" dirty="0"/>
              <a:t>HYPOTHESIS</a:t>
            </a:r>
          </a:p>
        </p:txBody>
      </p:sp>
      <p:sp>
        <p:nvSpPr>
          <p:cNvPr id="3" name="Content Placeholder 2">
            <a:extLst>
              <a:ext uri="{FF2B5EF4-FFF2-40B4-BE49-F238E27FC236}">
                <a16:creationId xmlns:a16="http://schemas.microsoft.com/office/drawing/2014/main" id="{C5D6FE5E-88D3-458B-B2FF-C113D01F8A9D}"/>
              </a:ext>
            </a:extLst>
          </p:cNvPr>
          <p:cNvSpPr>
            <a:spLocks noGrp="1"/>
          </p:cNvSpPr>
          <p:nvPr>
            <p:ph sz="quarter" idx="13"/>
          </p:nvPr>
        </p:nvSpPr>
        <p:spPr/>
        <p:txBody>
          <a:bodyPr>
            <a:normAutofit/>
          </a:bodyPr>
          <a:lstStyle/>
          <a:p>
            <a:r>
              <a:rPr lang="en-US" dirty="0"/>
              <a:t>In late 2019 the novel coronavirus was identified. In January of 2020 the world health organization (who) declared an international emergency. Within days the </a:t>
            </a:r>
            <a:r>
              <a:rPr lang="en-US" dirty="0" err="1"/>
              <a:t>s&amp;P</a:t>
            </a:r>
            <a:r>
              <a:rPr lang="en-US" dirty="0"/>
              <a:t> 500 took a decline</a:t>
            </a:r>
          </a:p>
          <a:p>
            <a:r>
              <a:rPr lang="en-US" dirty="0"/>
              <a:t>Pundits offered that the decline was caused by news of the corona virus</a:t>
            </a:r>
          </a:p>
          <a:p>
            <a:r>
              <a:rPr lang="en-US" dirty="0"/>
              <a:t>We believe that global epidemics have a cycle and directly affect the stock market.  we believe that this cycle can be understood through epidemiological statistics (summarized in news reports) and thus can predict volatility in the market and overall market movements.</a:t>
            </a:r>
          </a:p>
        </p:txBody>
      </p:sp>
    </p:spTree>
    <p:extLst>
      <p:ext uri="{BB962C8B-B14F-4D97-AF65-F5344CB8AC3E}">
        <p14:creationId xmlns:p14="http://schemas.microsoft.com/office/powerpoint/2010/main" val="2600102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E2D6-819E-C24C-B2F2-A46C55ACF6E4}"/>
              </a:ext>
            </a:extLst>
          </p:cNvPr>
          <p:cNvSpPr>
            <a:spLocks noGrp="1"/>
          </p:cNvSpPr>
          <p:nvPr>
            <p:ph type="title"/>
          </p:nvPr>
        </p:nvSpPr>
        <p:spPr/>
        <p:txBody>
          <a:bodyPr/>
          <a:lstStyle/>
          <a:p>
            <a:r>
              <a:rPr lang="en-US" dirty="0"/>
              <a:t>Volatility Index</a:t>
            </a:r>
            <a:br>
              <a:rPr lang="en-US" dirty="0"/>
            </a:br>
            <a:r>
              <a:rPr lang="en-US" dirty="0"/>
              <a:t>(Tailor Made – Step 1)</a:t>
            </a:r>
          </a:p>
        </p:txBody>
      </p:sp>
      <p:pic>
        <p:nvPicPr>
          <p:cNvPr id="4" name="Picture 3">
            <a:extLst>
              <a:ext uri="{FF2B5EF4-FFF2-40B4-BE49-F238E27FC236}">
                <a16:creationId xmlns:a16="http://schemas.microsoft.com/office/drawing/2014/main" id="{64443A4C-3070-4444-B627-B1D871FA061E}"/>
              </a:ext>
            </a:extLst>
          </p:cNvPr>
          <p:cNvPicPr>
            <a:picLocks noChangeAspect="1"/>
          </p:cNvPicPr>
          <p:nvPr/>
        </p:nvPicPr>
        <p:blipFill>
          <a:blip r:embed="rId2"/>
          <a:stretch>
            <a:fillRect/>
          </a:stretch>
        </p:blipFill>
        <p:spPr>
          <a:xfrm>
            <a:off x="3155170" y="3119285"/>
            <a:ext cx="1818274" cy="2329094"/>
          </a:xfrm>
          <a:prstGeom prst="rect">
            <a:avLst/>
          </a:prstGeom>
          <a:ln>
            <a:solidFill>
              <a:srgbClr val="FF0000"/>
            </a:solidFill>
          </a:ln>
        </p:spPr>
      </p:pic>
      <p:pic>
        <p:nvPicPr>
          <p:cNvPr id="5" name="Picture 4">
            <a:extLst>
              <a:ext uri="{FF2B5EF4-FFF2-40B4-BE49-F238E27FC236}">
                <a16:creationId xmlns:a16="http://schemas.microsoft.com/office/drawing/2014/main" id="{E0B87C88-3F2F-5C48-8F30-C340AB5BE5AF}"/>
              </a:ext>
            </a:extLst>
          </p:cNvPr>
          <p:cNvPicPr>
            <a:picLocks noChangeAspect="1"/>
          </p:cNvPicPr>
          <p:nvPr/>
        </p:nvPicPr>
        <p:blipFill>
          <a:blip r:embed="rId3"/>
          <a:stretch>
            <a:fillRect/>
          </a:stretch>
        </p:blipFill>
        <p:spPr>
          <a:xfrm>
            <a:off x="913775" y="3317052"/>
            <a:ext cx="1940048" cy="1933560"/>
          </a:xfrm>
          <a:prstGeom prst="rect">
            <a:avLst/>
          </a:prstGeom>
          <a:ln>
            <a:solidFill>
              <a:srgbClr val="FF0000"/>
            </a:solidFill>
          </a:ln>
        </p:spPr>
      </p:pic>
      <p:sp>
        <p:nvSpPr>
          <p:cNvPr id="6" name="TextBox 5">
            <a:extLst>
              <a:ext uri="{FF2B5EF4-FFF2-40B4-BE49-F238E27FC236}">
                <a16:creationId xmlns:a16="http://schemas.microsoft.com/office/drawing/2014/main" id="{762E8DCE-9B6B-7242-B40D-C002DF5E6BAA}"/>
              </a:ext>
            </a:extLst>
          </p:cNvPr>
          <p:cNvSpPr txBox="1"/>
          <p:nvPr/>
        </p:nvSpPr>
        <p:spPr>
          <a:xfrm>
            <a:off x="1070452" y="2947720"/>
            <a:ext cx="1614866" cy="369332"/>
          </a:xfrm>
          <a:prstGeom prst="rect">
            <a:avLst/>
          </a:prstGeom>
          <a:noFill/>
          <a:ln>
            <a:solidFill>
              <a:srgbClr val="FF0000"/>
            </a:solidFill>
          </a:ln>
        </p:spPr>
        <p:txBody>
          <a:bodyPr wrap="none" rtlCol="0">
            <a:spAutoFit/>
          </a:bodyPr>
          <a:lstStyle/>
          <a:p>
            <a:r>
              <a:rPr lang="en-US" dirty="0"/>
              <a:t>GOLD Tranches</a:t>
            </a:r>
          </a:p>
        </p:txBody>
      </p:sp>
      <p:sp>
        <p:nvSpPr>
          <p:cNvPr id="7" name="TextBox 6">
            <a:extLst>
              <a:ext uri="{FF2B5EF4-FFF2-40B4-BE49-F238E27FC236}">
                <a16:creationId xmlns:a16="http://schemas.microsoft.com/office/drawing/2014/main" id="{6BA2E551-8784-5D48-8CA0-6800F5D43AE8}"/>
              </a:ext>
            </a:extLst>
          </p:cNvPr>
          <p:cNvSpPr txBox="1"/>
          <p:nvPr/>
        </p:nvSpPr>
        <p:spPr>
          <a:xfrm>
            <a:off x="3406979" y="2749953"/>
            <a:ext cx="1314655" cy="369332"/>
          </a:xfrm>
          <a:prstGeom prst="rect">
            <a:avLst/>
          </a:prstGeom>
          <a:noFill/>
          <a:ln>
            <a:solidFill>
              <a:srgbClr val="FF0000"/>
            </a:solidFill>
          </a:ln>
        </p:spPr>
        <p:txBody>
          <a:bodyPr wrap="none" rtlCol="0">
            <a:spAutoFit/>
          </a:bodyPr>
          <a:lstStyle/>
          <a:p>
            <a:r>
              <a:rPr lang="en-US" dirty="0"/>
              <a:t>TLT Tranches</a:t>
            </a:r>
          </a:p>
        </p:txBody>
      </p:sp>
      <p:pic>
        <p:nvPicPr>
          <p:cNvPr id="8" name="Picture 7">
            <a:extLst>
              <a:ext uri="{FF2B5EF4-FFF2-40B4-BE49-F238E27FC236}">
                <a16:creationId xmlns:a16="http://schemas.microsoft.com/office/drawing/2014/main" id="{2F5E616F-72AD-4E4C-B3D9-61B0A0B5AB72}"/>
              </a:ext>
            </a:extLst>
          </p:cNvPr>
          <p:cNvPicPr>
            <a:picLocks noChangeAspect="1"/>
          </p:cNvPicPr>
          <p:nvPr/>
        </p:nvPicPr>
        <p:blipFill>
          <a:blip r:embed="rId4"/>
          <a:stretch>
            <a:fillRect/>
          </a:stretch>
        </p:blipFill>
        <p:spPr>
          <a:xfrm>
            <a:off x="5443296" y="3246604"/>
            <a:ext cx="6547503" cy="2074456"/>
          </a:xfrm>
          <a:prstGeom prst="rect">
            <a:avLst/>
          </a:prstGeom>
          <a:ln>
            <a:solidFill>
              <a:srgbClr val="FF0000"/>
            </a:solidFill>
          </a:ln>
        </p:spPr>
      </p:pic>
      <p:sp>
        <p:nvSpPr>
          <p:cNvPr id="9" name="TextBox 8">
            <a:extLst>
              <a:ext uri="{FF2B5EF4-FFF2-40B4-BE49-F238E27FC236}">
                <a16:creationId xmlns:a16="http://schemas.microsoft.com/office/drawing/2014/main" id="{A2265E11-847A-6A45-81C3-DF9435A9021D}"/>
              </a:ext>
            </a:extLst>
          </p:cNvPr>
          <p:cNvSpPr txBox="1"/>
          <p:nvPr/>
        </p:nvSpPr>
        <p:spPr>
          <a:xfrm>
            <a:off x="7639508" y="2877272"/>
            <a:ext cx="2155077" cy="369332"/>
          </a:xfrm>
          <a:prstGeom prst="rect">
            <a:avLst/>
          </a:prstGeom>
          <a:noFill/>
          <a:ln>
            <a:solidFill>
              <a:srgbClr val="FF0000"/>
            </a:solidFill>
          </a:ln>
        </p:spPr>
        <p:txBody>
          <a:bodyPr wrap="none" rtlCol="0">
            <a:spAutoFit/>
          </a:bodyPr>
          <a:lstStyle/>
          <a:p>
            <a:r>
              <a:rPr lang="en-US" dirty="0"/>
              <a:t>SPY/Sectors Tranches</a:t>
            </a:r>
          </a:p>
        </p:txBody>
      </p:sp>
    </p:spTree>
    <p:extLst>
      <p:ext uri="{BB962C8B-B14F-4D97-AF65-F5344CB8AC3E}">
        <p14:creationId xmlns:p14="http://schemas.microsoft.com/office/powerpoint/2010/main" val="443893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E2D6-819E-C24C-B2F2-A46C55ACF6E4}"/>
              </a:ext>
            </a:extLst>
          </p:cNvPr>
          <p:cNvSpPr>
            <a:spLocks noGrp="1"/>
          </p:cNvSpPr>
          <p:nvPr>
            <p:ph type="title"/>
          </p:nvPr>
        </p:nvSpPr>
        <p:spPr/>
        <p:txBody>
          <a:bodyPr/>
          <a:lstStyle/>
          <a:p>
            <a:r>
              <a:rPr lang="en-US" dirty="0"/>
              <a:t>Volatility Index</a:t>
            </a:r>
            <a:br>
              <a:rPr lang="en-US" dirty="0"/>
            </a:br>
            <a:r>
              <a:rPr lang="en-US" dirty="0"/>
              <a:t>(Tailor Made – Step 2)</a:t>
            </a:r>
          </a:p>
        </p:txBody>
      </p:sp>
      <p:sp>
        <p:nvSpPr>
          <p:cNvPr id="6" name="TextBox 5">
            <a:extLst>
              <a:ext uri="{FF2B5EF4-FFF2-40B4-BE49-F238E27FC236}">
                <a16:creationId xmlns:a16="http://schemas.microsoft.com/office/drawing/2014/main" id="{762E8DCE-9B6B-7242-B40D-C002DF5E6BAA}"/>
              </a:ext>
            </a:extLst>
          </p:cNvPr>
          <p:cNvSpPr txBox="1"/>
          <p:nvPr/>
        </p:nvSpPr>
        <p:spPr>
          <a:xfrm>
            <a:off x="1070452" y="2947720"/>
            <a:ext cx="1645579" cy="369332"/>
          </a:xfrm>
          <a:prstGeom prst="rect">
            <a:avLst/>
          </a:prstGeom>
          <a:noFill/>
          <a:ln>
            <a:solidFill>
              <a:srgbClr val="FF0000"/>
            </a:solidFill>
          </a:ln>
        </p:spPr>
        <p:txBody>
          <a:bodyPr wrap="none" rtlCol="0">
            <a:spAutoFit/>
          </a:bodyPr>
          <a:lstStyle/>
          <a:p>
            <a:r>
              <a:rPr lang="en-US" dirty="0"/>
              <a:t>GOLD Volatility</a:t>
            </a:r>
          </a:p>
        </p:txBody>
      </p:sp>
      <p:sp>
        <p:nvSpPr>
          <p:cNvPr id="7" name="TextBox 6">
            <a:extLst>
              <a:ext uri="{FF2B5EF4-FFF2-40B4-BE49-F238E27FC236}">
                <a16:creationId xmlns:a16="http://schemas.microsoft.com/office/drawing/2014/main" id="{6BA2E551-8784-5D48-8CA0-6800F5D43AE8}"/>
              </a:ext>
            </a:extLst>
          </p:cNvPr>
          <p:cNvSpPr txBox="1"/>
          <p:nvPr/>
        </p:nvSpPr>
        <p:spPr>
          <a:xfrm>
            <a:off x="4845554" y="2947720"/>
            <a:ext cx="1345368" cy="369332"/>
          </a:xfrm>
          <a:prstGeom prst="rect">
            <a:avLst/>
          </a:prstGeom>
          <a:noFill/>
          <a:ln>
            <a:solidFill>
              <a:srgbClr val="FF0000"/>
            </a:solidFill>
          </a:ln>
        </p:spPr>
        <p:txBody>
          <a:bodyPr wrap="none" rtlCol="0">
            <a:spAutoFit/>
          </a:bodyPr>
          <a:lstStyle/>
          <a:p>
            <a:r>
              <a:rPr lang="en-US" dirty="0"/>
              <a:t>TLT Volatility</a:t>
            </a:r>
          </a:p>
        </p:txBody>
      </p:sp>
      <p:sp>
        <p:nvSpPr>
          <p:cNvPr id="9" name="TextBox 8">
            <a:extLst>
              <a:ext uri="{FF2B5EF4-FFF2-40B4-BE49-F238E27FC236}">
                <a16:creationId xmlns:a16="http://schemas.microsoft.com/office/drawing/2014/main" id="{A2265E11-847A-6A45-81C3-DF9435A9021D}"/>
              </a:ext>
            </a:extLst>
          </p:cNvPr>
          <p:cNvSpPr txBox="1"/>
          <p:nvPr/>
        </p:nvSpPr>
        <p:spPr>
          <a:xfrm>
            <a:off x="8466361" y="2877272"/>
            <a:ext cx="2185791" cy="369332"/>
          </a:xfrm>
          <a:prstGeom prst="rect">
            <a:avLst/>
          </a:prstGeom>
          <a:noFill/>
          <a:ln>
            <a:solidFill>
              <a:srgbClr val="FF0000"/>
            </a:solidFill>
          </a:ln>
        </p:spPr>
        <p:txBody>
          <a:bodyPr wrap="none" rtlCol="0">
            <a:spAutoFit/>
          </a:bodyPr>
          <a:lstStyle/>
          <a:p>
            <a:r>
              <a:rPr lang="en-US" dirty="0"/>
              <a:t>SPY/Sectors Volatility</a:t>
            </a:r>
          </a:p>
        </p:txBody>
      </p:sp>
      <p:pic>
        <p:nvPicPr>
          <p:cNvPr id="4" name="Picture 3">
            <a:extLst>
              <a:ext uri="{FF2B5EF4-FFF2-40B4-BE49-F238E27FC236}">
                <a16:creationId xmlns:a16="http://schemas.microsoft.com/office/drawing/2014/main" id="{2F18F3AE-4FC6-D548-BAE0-DB2F1325B134}"/>
              </a:ext>
            </a:extLst>
          </p:cNvPr>
          <p:cNvPicPr>
            <a:picLocks noChangeAspect="1"/>
          </p:cNvPicPr>
          <p:nvPr/>
        </p:nvPicPr>
        <p:blipFill>
          <a:blip r:embed="rId2"/>
          <a:stretch>
            <a:fillRect/>
          </a:stretch>
        </p:blipFill>
        <p:spPr>
          <a:xfrm>
            <a:off x="222405" y="3317052"/>
            <a:ext cx="3343494" cy="2441722"/>
          </a:xfrm>
          <a:prstGeom prst="rect">
            <a:avLst/>
          </a:prstGeom>
          <a:ln>
            <a:solidFill>
              <a:srgbClr val="FF0000"/>
            </a:solidFill>
          </a:ln>
        </p:spPr>
      </p:pic>
      <p:pic>
        <p:nvPicPr>
          <p:cNvPr id="5" name="Picture 4">
            <a:extLst>
              <a:ext uri="{FF2B5EF4-FFF2-40B4-BE49-F238E27FC236}">
                <a16:creationId xmlns:a16="http://schemas.microsoft.com/office/drawing/2014/main" id="{7E9E8A1B-E0A2-1B4D-A346-8DCDD4EB18AC}"/>
              </a:ext>
            </a:extLst>
          </p:cNvPr>
          <p:cNvPicPr>
            <a:picLocks noChangeAspect="1"/>
          </p:cNvPicPr>
          <p:nvPr/>
        </p:nvPicPr>
        <p:blipFill>
          <a:blip r:embed="rId3"/>
          <a:stretch>
            <a:fillRect/>
          </a:stretch>
        </p:blipFill>
        <p:spPr>
          <a:xfrm>
            <a:off x="3846491" y="3317052"/>
            <a:ext cx="3343494" cy="2441722"/>
          </a:xfrm>
          <a:prstGeom prst="rect">
            <a:avLst/>
          </a:prstGeom>
          <a:ln>
            <a:solidFill>
              <a:srgbClr val="FF0000"/>
            </a:solidFill>
          </a:ln>
        </p:spPr>
      </p:pic>
      <p:pic>
        <p:nvPicPr>
          <p:cNvPr id="8" name="Picture 7">
            <a:extLst>
              <a:ext uri="{FF2B5EF4-FFF2-40B4-BE49-F238E27FC236}">
                <a16:creationId xmlns:a16="http://schemas.microsoft.com/office/drawing/2014/main" id="{66063ADD-20FC-6549-959C-9140104A1AAC}"/>
              </a:ext>
            </a:extLst>
          </p:cNvPr>
          <p:cNvPicPr>
            <a:picLocks noChangeAspect="1"/>
          </p:cNvPicPr>
          <p:nvPr/>
        </p:nvPicPr>
        <p:blipFill>
          <a:blip r:embed="rId4"/>
          <a:stretch>
            <a:fillRect/>
          </a:stretch>
        </p:blipFill>
        <p:spPr>
          <a:xfrm>
            <a:off x="7503844" y="3246604"/>
            <a:ext cx="4110823" cy="2512170"/>
          </a:xfrm>
          <a:prstGeom prst="rect">
            <a:avLst/>
          </a:prstGeom>
          <a:ln>
            <a:solidFill>
              <a:srgbClr val="FF0000"/>
            </a:solidFill>
          </a:ln>
        </p:spPr>
      </p:pic>
      <p:sp>
        <p:nvSpPr>
          <p:cNvPr id="12" name="Striped Right Arrow 11">
            <a:extLst>
              <a:ext uri="{FF2B5EF4-FFF2-40B4-BE49-F238E27FC236}">
                <a16:creationId xmlns:a16="http://schemas.microsoft.com/office/drawing/2014/main" id="{70494ABA-CC4A-234C-B882-0C290D78FB64}"/>
              </a:ext>
            </a:extLst>
          </p:cNvPr>
          <p:cNvSpPr/>
          <p:nvPr/>
        </p:nvSpPr>
        <p:spPr>
          <a:xfrm rot="16200000">
            <a:off x="3074185" y="5909552"/>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riped Right Arrow 12">
            <a:extLst>
              <a:ext uri="{FF2B5EF4-FFF2-40B4-BE49-F238E27FC236}">
                <a16:creationId xmlns:a16="http://schemas.microsoft.com/office/drawing/2014/main" id="{5A6DDA39-0271-4840-B511-ABD53A37D89D}"/>
              </a:ext>
            </a:extLst>
          </p:cNvPr>
          <p:cNvSpPr/>
          <p:nvPr/>
        </p:nvSpPr>
        <p:spPr>
          <a:xfrm rot="16200000">
            <a:off x="2615454" y="5909553"/>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riped Right Arrow 13">
            <a:extLst>
              <a:ext uri="{FF2B5EF4-FFF2-40B4-BE49-F238E27FC236}">
                <a16:creationId xmlns:a16="http://schemas.microsoft.com/office/drawing/2014/main" id="{8D5DFECA-7083-594F-9ED6-15E33D111F5B}"/>
              </a:ext>
            </a:extLst>
          </p:cNvPr>
          <p:cNvSpPr/>
          <p:nvPr/>
        </p:nvSpPr>
        <p:spPr>
          <a:xfrm rot="16200000">
            <a:off x="2273944" y="5909552"/>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riped Right Arrow 14">
            <a:extLst>
              <a:ext uri="{FF2B5EF4-FFF2-40B4-BE49-F238E27FC236}">
                <a16:creationId xmlns:a16="http://schemas.microsoft.com/office/drawing/2014/main" id="{CC692F90-A551-974A-9CB5-B4783CFEACB9}"/>
              </a:ext>
            </a:extLst>
          </p:cNvPr>
          <p:cNvSpPr/>
          <p:nvPr/>
        </p:nvSpPr>
        <p:spPr>
          <a:xfrm rot="16200000">
            <a:off x="6713331" y="5909552"/>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riped Right Arrow 15">
            <a:extLst>
              <a:ext uri="{FF2B5EF4-FFF2-40B4-BE49-F238E27FC236}">
                <a16:creationId xmlns:a16="http://schemas.microsoft.com/office/drawing/2014/main" id="{C3AF5E52-B1B1-4544-BDEC-7B86EBF2C0B1}"/>
              </a:ext>
            </a:extLst>
          </p:cNvPr>
          <p:cNvSpPr/>
          <p:nvPr/>
        </p:nvSpPr>
        <p:spPr>
          <a:xfrm rot="16200000">
            <a:off x="6254600" y="5909553"/>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riped Right Arrow 16">
            <a:extLst>
              <a:ext uri="{FF2B5EF4-FFF2-40B4-BE49-F238E27FC236}">
                <a16:creationId xmlns:a16="http://schemas.microsoft.com/office/drawing/2014/main" id="{0B77D941-C081-6044-8F67-2EA66CE0F6C7}"/>
              </a:ext>
            </a:extLst>
          </p:cNvPr>
          <p:cNvSpPr/>
          <p:nvPr/>
        </p:nvSpPr>
        <p:spPr>
          <a:xfrm rot="16200000">
            <a:off x="5913090" y="5909552"/>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riped Right Arrow 17">
            <a:extLst>
              <a:ext uri="{FF2B5EF4-FFF2-40B4-BE49-F238E27FC236}">
                <a16:creationId xmlns:a16="http://schemas.microsoft.com/office/drawing/2014/main" id="{BEFE0A7E-13EA-7743-8130-6B8CCDFA2AFF}"/>
              </a:ext>
            </a:extLst>
          </p:cNvPr>
          <p:cNvSpPr/>
          <p:nvPr/>
        </p:nvSpPr>
        <p:spPr>
          <a:xfrm rot="16200000">
            <a:off x="11127448" y="5909552"/>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riped Right Arrow 18">
            <a:extLst>
              <a:ext uri="{FF2B5EF4-FFF2-40B4-BE49-F238E27FC236}">
                <a16:creationId xmlns:a16="http://schemas.microsoft.com/office/drawing/2014/main" id="{C598FD2A-7668-A14D-83C9-221AA65698D0}"/>
              </a:ext>
            </a:extLst>
          </p:cNvPr>
          <p:cNvSpPr/>
          <p:nvPr/>
        </p:nvSpPr>
        <p:spPr>
          <a:xfrm rot="16200000">
            <a:off x="10487714" y="5909551"/>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riped Right Arrow 19">
            <a:extLst>
              <a:ext uri="{FF2B5EF4-FFF2-40B4-BE49-F238E27FC236}">
                <a16:creationId xmlns:a16="http://schemas.microsoft.com/office/drawing/2014/main" id="{0237771D-12D3-A947-BC6B-3EA68AD961BB}"/>
              </a:ext>
            </a:extLst>
          </p:cNvPr>
          <p:cNvSpPr/>
          <p:nvPr/>
        </p:nvSpPr>
        <p:spPr>
          <a:xfrm rot="16200000">
            <a:off x="10146204" y="5909550"/>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D8C270B-51D8-8245-A44B-19F14C8D887A}"/>
              </a:ext>
            </a:extLst>
          </p:cNvPr>
          <p:cNvSpPr txBox="1"/>
          <p:nvPr/>
        </p:nvSpPr>
        <p:spPr>
          <a:xfrm>
            <a:off x="2305455" y="6225699"/>
            <a:ext cx="9309211" cy="369332"/>
          </a:xfrm>
          <a:prstGeom prst="rect">
            <a:avLst/>
          </a:prstGeom>
          <a:solidFill>
            <a:srgbClr val="FFC000"/>
          </a:solidFill>
          <a:ln>
            <a:solidFill>
              <a:schemeClr val="tx1"/>
            </a:solidFill>
          </a:ln>
        </p:spPr>
        <p:txBody>
          <a:bodyPr wrap="square" rtlCol="0">
            <a:spAutoFit/>
          </a:bodyPr>
          <a:lstStyle/>
          <a:p>
            <a:pPr algn="ctr"/>
            <a:r>
              <a:rPr lang="en-US" dirty="0"/>
              <a:t>Indexes to identify Bu/Be Trends, based on %Change, Close Prices &amp; Volumes</a:t>
            </a:r>
          </a:p>
        </p:txBody>
      </p:sp>
    </p:spTree>
    <p:extLst>
      <p:ext uri="{BB962C8B-B14F-4D97-AF65-F5344CB8AC3E}">
        <p14:creationId xmlns:p14="http://schemas.microsoft.com/office/powerpoint/2010/main" val="4060926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E2D6-819E-C24C-B2F2-A46C55ACF6E4}"/>
              </a:ext>
            </a:extLst>
          </p:cNvPr>
          <p:cNvSpPr>
            <a:spLocks noGrp="1"/>
          </p:cNvSpPr>
          <p:nvPr>
            <p:ph type="title"/>
          </p:nvPr>
        </p:nvSpPr>
        <p:spPr/>
        <p:txBody>
          <a:bodyPr/>
          <a:lstStyle/>
          <a:p>
            <a:r>
              <a:rPr lang="en-US" dirty="0"/>
              <a:t>Volatility Index</a:t>
            </a:r>
            <a:br>
              <a:rPr lang="en-US" dirty="0"/>
            </a:br>
            <a:r>
              <a:rPr lang="en-US" dirty="0"/>
              <a:t>(Tailor Made – GOLD Visualization)</a:t>
            </a:r>
          </a:p>
        </p:txBody>
      </p:sp>
      <p:pic>
        <p:nvPicPr>
          <p:cNvPr id="10" name="Picture 9">
            <a:extLst>
              <a:ext uri="{FF2B5EF4-FFF2-40B4-BE49-F238E27FC236}">
                <a16:creationId xmlns:a16="http://schemas.microsoft.com/office/drawing/2014/main" id="{48BF2314-B9A7-8542-8A4D-AB6FCC5B73C4}"/>
              </a:ext>
            </a:extLst>
          </p:cNvPr>
          <p:cNvPicPr>
            <a:picLocks noChangeAspect="1"/>
          </p:cNvPicPr>
          <p:nvPr/>
        </p:nvPicPr>
        <p:blipFill>
          <a:blip r:embed="rId2"/>
          <a:stretch>
            <a:fillRect/>
          </a:stretch>
        </p:blipFill>
        <p:spPr>
          <a:xfrm>
            <a:off x="913775" y="1917454"/>
            <a:ext cx="4687338" cy="2077107"/>
          </a:xfrm>
          <a:prstGeom prst="rect">
            <a:avLst/>
          </a:prstGeom>
          <a:ln>
            <a:solidFill>
              <a:srgbClr val="FF0000"/>
            </a:solidFill>
          </a:ln>
        </p:spPr>
      </p:pic>
      <p:pic>
        <p:nvPicPr>
          <p:cNvPr id="11" name="Picture 10">
            <a:extLst>
              <a:ext uri="{FF2B5EF4-FFF2-40B4-BE49-F238E27FC236}">
                <a16:creationId xmlns:a16="http://schemas.microsoft.com/office/drawing/2014/main" id="{E2567EB0-6B5D-2D41-A165-D38A699FD3DE}"/>
              </a:ext>
            </a:extLst>
          </p:cNvPr>
          <p:cNvPicPr>
            <a:picLocks noChangeAspect="1"/>
          </p:cNvPicPr>
          <p:nvPr/>
        </p:nvPicPr>
        <p:blipFill>
          <a:blip r:embed="rId3"/>
          <a:stretch>
            <a:fillRect/>
          </a:stretch>
        </p:blipFill>
        <p:spPr>
          <a:xfrm>
            <a:off x="6585368" y="1917454"/>
            <a:ext cx="4692858" cy="2079553"/>
          </a:xfrm>
          <a:prstGeom prst="rect">
            <a:avLst/>
          </a:prstGeom>
          <a:ln>
            <a:solidFill>
              <a:srgbClr val="FF0000"/>
            </a:solidFill>
          </a:ln>
        </p:spPr>
      </p:pic>
      <p:pic>
        <p:nvPicPr>
          <p:cNvPr id="26" name="Picture 25">
            <a:extLst>
              <a:ext uri="{FF2B5EF4-FFF2-40B4-BE49-F238E27FC236}">
                <a16:creationId xmlns:a16="http://schemas.microsoft.com/office/drawing/2014/main" id="{68A1DA4B-8C69-B645-84FD-DAF0F7AACB31}"/>
              </a:ext>
            </a:extLst>
          </p:cNvPr>
          <p:cNvPicPr>
            <a:picLocks noChangeAspect="1"/>
          </p:cNvPicPr>
          <p:nvPr/>
        </p:nvPicPr>
        <p:blipFill>
          <a:blip r:embed="rId2"/>
          <a:stretch>
            <a:fillRect/>
          </a:stretch>
        </p:blipFill>
        <p:spPr>
          <a:xfrm>
            <a:off x="3760078" y="4258377"/>
            <a:ext cx="4671844" cy="2070241"/>
          </a:xfrm>
          <a:prstGeom prst="rect">
            <a:avLst/>
          </a:prstGeom>
          <a:ln>
            <a:solidFill>
              <a:srgbClr val="FF0000"/>
            </a:solidFill>
          </a:ln>
        </p:spPr>
      </p:pic>
    </p:spTree>
    <p:extLst>
      <p:ext uri="{BB962C8B-B14F-4D97-AF65-F5344CB8AC3E}">
        <p14:creationId xmlns:p14="http://schemas.microsoft.com/office/powerpoint/2010/main" val="1657035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E2D6-819E-C24C-B2F2-A46C55ACF6E4}"/>
              </a:ext>
            </a:extLst>
          </p:cNvPr>
          <p:cNvSpPr>
            <a:spLocks noGrp="1"/>
          </p:cNvSpPr>
          <p:nvPr>
            <p:ph type="title"/>
          </p:nvPr>
        </p:nvSpPr>
        <p:spPr/>
        <p:txBody>
          <a:bodyPr/>
          <a:lstStyle/>
          <a:p>
            <a:r>
              <a:rPr lang="en-US" dirty="0"/>
              <a:t>Volatility Index</a:t>
            </a:r>
            <a:br>
              <a:rPr lang="en-US" dirty="0"/>
            </a:br>
            <a:r>
              <a:rPr lang="en-US" dirty="0"/>
              <a:t>(Tailor Made – TLT Visualization)</a:t>
            </a:r>
          </a:p>
        </p:txBody>
      </p:sp>
      <p:pic>
        <p:nvPicPr>
          <p:cNvPr id="3" name="Picture 2">
            <a:extLst>
              <a:ext uri="{FF2B5EF4-FFF2-40B4-BE49-F238E27FC236}">
                <a16:creationId xmlns:a16="http://schemas.microsoft.com/office/drawing/2014/main" id="{1D00C499-C746-8C4F-99C1-2A66903AB05A}"/>
              </a:ext>
            </a:extLst>
          </p:cNvPr>
          <p:cNvPicPr>
            <a:picLocks noChangeAspect="1"/>
          </p:cNvPicPr>
          <p:nvPr/>
        </p:nvPicPr>
        <p:blipFill>
          <a:blip r:embed="rId2"/>
          <a:stretch>
            <a:fillRect/>
          </a:stretch>
        </p:blipFill>
        <p:spPr>
          <a:xfrm>
            <a:off x="913775" y="1919900"/>
            <a:ext cx="4687338" cy="2077107"/>
          </a:xfrm>
          <a:prstGeom prst="rect">
            <a:avLst/>
          </a:prstGeom>
          <a:ln>
            <a:solidFill>
              <a:srgbClr val="FF0000"/>
            </a:solidFill>
          </a:ln>
        </p:spPr>
      </p:pic>
      <p:pic>
        <p:nvPicPr>
          <p:cNvPr id="4" name="Picture 3">
            <a:extLst>
              <a:ext uri="{FF2B5EF4-FFF2-40B4-BE49-F238E27FC236}">
                <a16:creationId xmlns:a16="http://schemas.microsoft.com/office/drawing/2014/main" id="{98AA1147-8ECF-EC44-BAEA-79A8248496E8}"/>
              </a:ext>
            </a:extLst>
          </p:cNvPr>
          <p:cNvPicPr>
            <a:picLocks noChangeAspect="1"/>
          </p:cNvPicPr>
          <p:nvPr/>
        </p:nvPicPr>
        <p:blipFill>
          <a:blip r:embed="rId3"/>
          <a:stretch>
            <a:fillRect/>
          </a:stretch>
        </p:blipFill>
        <p:spPr>
          <a:xfrm>
            <a:off x="6590888" y="1919900"/>
            <a:ext cx="4687338" cy="2077107"/>
          </a:xfrm>
          <a:prstGeom prst="rect">
            <a:avLst/>
          </a:prstGeom>
          <a:ln>
            <a:solidFill>
              <a:srgbClr val="FF0000"/>
            </a:solidFill>
          </a:ln>
        </p:spPr>
      </p:pic>
      <p:pic>
        <p:nvPicPr>
          <p:cNvPr id="5" name="Picture 4">
            <a:extLst>
              <a:ext uri="{FF2B5EF4-FFF2-40B4-BE49-F238E27FC236}">
                <a16:creationId xmlns:a16="http://schemas.microsoft.com/office/drawing/2014/main" id="{BF2F70C9-1364-3340-B57B-9961C190C6F1}"/>
              </a:ext>
            </a:extLst>
          </p:cNvPr>
          <p:cNvPicPr>
            <a:picLocks noChangeAspect="1"/>
          </p:cNvPicPr>
          <p:nvPr/>
        </p:nvPicPr>
        <p:blipFill>
          <a:blip r:embed="rId4"/>
          <a:stretch>
            <a:fillRect/>
          </a:stretch>
        </p:blipFill>
        <p:spPr>
          <a:xfrm>
            <a:off x="913775" y="4333160"/>
            <a:ext cx="4687338" cy="2077107"/>
          </a:xfrm>
          <a:prstGeom prst="rect">
            <a:avLst/>
          </a:prstGeom>
          <a:ln>
            <a:solidFill>
              <a:srgbClr val="FF0000"/>
            </a:solidFill>
          </a:ln>
        </p:spPr>
      </p:pic>
      <p:pic>
        <p:nvPicPr>
          <p:cNvPr id="6" name="Picture 5">
            <a:extLst>
              <a:ext uri="{FF2B5EF4-FFF2-40B4-BE49-F238E27FC236}">
                <a16:creationId xmlns:a16="http://schemas.microsoft.com/office/drawing/2014/main" id="{16C5B4B4-E96F-EA48-A0E5-4ABB930E5A4C}"/>
              </a:ext>
            </a:extLst>
          </p:cNvPr>
          <p:cNvPicPr>
            <a:picLocks noChangeAspect="1"/>
          </p:cNvPicPr>
          <p:nvPr/>
        </p:nvPicPr>
        <p:blipFill>
          <a:blip r:embed="rId5"/>
          <a:stretch>
            <a:fillRect/>
          </a:stretch>
        </p:blipFill>
        <p:spPr>
          <a:xfrm>
            <a:off x="6590888" y="4333160"/>
            <a:ext cx="4687338" cy="2077107"/>
          </a:xfrm>
          <a:prstGeom prst="rect">
            <a:avLst/>
          </a:prstGeom>
          <a:ln>
            <a:solidFill>
              <a:srgbClr val="FF0000"/>
            </a:solidFill>
          </a:ln>
        </p:spPr>
      </p:pic>
    </p:spTree>
    <p:extLst>
      <p:ext uri="{BB962C8B-B14F-4D97-AF65-F5344CB8AC3E}">
        <p14:creationId xmlns:p14="http://schemas.microsoft.com/office/powerpoint/2010/main" val="2079318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E2D6-819E-C24C-B2F2-A46C55ACF6E4}"/>
              </a:ext>
            </a:extLst>
          </p:cNvPr>
          <p:cNvSpPr>
            <a:spLocks noGrp="1"/>
          </p:cNvSpPr>
          <p:nvPr>
            <p:ph type="title"/>
          </p:nvPr>
        </p:nvSpPr>
        <p:spPr/>
        <p:txBody>
          <a:bodyPr/>
          <a:lstStyle/>
          <a:p>
            <a:r>
              <a:rPr lang="en-US" dirty="0"/>
              <a:t>Volatility Index</a:t>
            </a:r>
            <a:br>
              <a:rPr lang="en-US" dirty="0"/>
            </a:br>
            <a:r>
              <a:rPr lang="en-US" dirty="0"/>
              <a:t>(Tailor Made – S&amp;P500 Visualization)</a:t>
            </a:r>
          </a:p>
        </p:txBody>
      </p:sp>
      <p:pic>
        <p:nvPicPr>
          <p:cNvPr id="7" name="Picture 6">
            <a:extLst>
              <a:ext uri="{FF2B5EF4-FFF2-40B4-BE49-F238E27FC236}">
                <a16:creationId xmlns:a16="http://schemas.microsoft.com/office/drawing/2014/main" id="{22C88FBD-DC8B-7C4A-A80E-ED89FDF57CE2}"/>
              </a:ext>
            </a:extLst>
          </p:cNvPr>
          <p:cNvPicPr>
            <a:picLocks noChangeAspect="1"/>
          </p:cNvPicPr>
          <p:nvPr/>
        </p:nvPicPr>
        <p:blipFill>
          <a:blip r:embed="rId2"/>
          <a:stretch>
            <a:fillRect/>
          </a:stretch>
        </p:blipFill>
        <p:spPr>
          <a:xfrm>
            <a:off x="913775" y="1919899"/>
            <a:ext cx="4687338" cy="2077107"/>
          </a:xfrm>
          <a:prstGeom prst="rect">
            <a:avLst/>
          </a:prstGeom>
          <a:ln>
            <a:solidFill>
              <a:srgbClr val="FF0000"/>
            </a:solidFill>
          </a:ln>
        </p:spPr>
      </p:pic>
      <p:pic>
        <p:nvPicPr>
          <p:cNvPr id="8" name="Picture 7">
            <a:extLst>
              <a:ext uri="{FF2B5EF4-FFF2-40B4-BE49-F238E27FC236}">
                <a16:creationId xmlns:a16="http://schemas.microsoft.com/office/drawing/2014/main" id="{BB6DECE4-FCCD-1343-B373-16318E81BC8A}"/>
              </a:ext>
            </a:extLst>
          </p:cNvPr>
          <p:cNvPicPr>
            <a:picLocks noChangeAspect="1"/>
          </p:cNvPicPr>
          <p:nvPr/>
        </p:nvPicPr>
        <p:blipFill>
          <a:blip r:embed="rId3"/>
          <a:stretch>
            <a:fillRect/>
          </a:stretch>
        </p:blipFill>
        <p:spPr>
          <a:xfrm>
            <a:off x="6584044" y="1919899"/>
            <a:ext cx="4701026" cy="2083173"/>
          </a:xfrm>
          <a:prstGeom prst="rect">
            <a:avLst/>
          </a:prstGeom>
          <a:ln>
            <a:solidFill>
              <a:srgbClr val="FF0000"/>
            </a:solidFill>
          </a:ln>
        </p:spPr>
      </p:pic>
      <p:pic>
        <p:nvPicPr>
          <p:cNvPr id="9" name="Picture 8">
            <a:extLst>
              <a:ext uri="{FF2B5EF4-FFF2-40B4-BE49-F238E27FC236}">
                <a16:creationId xmlns:a16="http://schemas.microsoft.com/office/drawing/2014/main" id="{CB8B88FE-8DF0-8644-B8D3-AB9AF1902C97}"/>
              </a:ext>
            </a:extLst>
          </p:cNvPr>
          <p:cNvPicPr>
            <a:picLocks noChangeAspect="1"/>
          </p:cNvPicPr>
          <p:nvPr/>
        </p:nvPicPr>
        <p:blipFill>
          <a:blip r:embed="rId4"/>
          <a:stretch>
            <a:fillRect/>
          </a:stretch>
        </p:blipFill>
        <p:spPr>
          <a:xfrm>
            <a:off x="918002" y="4333160"/>
            <a:ext cx="4683111" cy="2075234"/>
          </a:xfrm>
          <a:prstGeom prst="rect">
            <a:avLst/>
          </a:prstGeom>
          <a:ln>
            <a:solidFill>
              <a:srgbClr val="FF0000"/>
            </a:solidFill>
          </a:ln>
        </p:spPr>
      </p:pic>
      <p:pic>
        <p:nvPicPr>
          <p:cNvPr id="10" name="Picture 9">
            <a:extLst>
              <a:ext uri="{FF2B5EF4-FFF2-40B4-BE49-F238E27FC236}">
                <a16:creationId xmlns:a16="http://schemas.microsoft.com/office/drawing/2014/main" id="{0DA00CD9-6296-5942-8706-BDCBFA2AC19C}"/>
              </a:ext>
            </a:extLst>
          </p:cNvPr>
          <p:cNvPicPr>
            <a:picLocks noChangeAspect="1"/>
          </p:cNvPicPr>
          <p:nvPr/>
        </p:nvPicPr>
        <p:blipFill>
          <a:blip r:embed="rId5"/>
          <a:stretch>
            <a:fillRect/>
          </a:stretch>
        </p:blipFill>
        <p:spPr>
          <a:xfrm>
            <a:off x="6584044" y="4333161"/>
            <a:ext cx="4683111" cy="2075234"/>
          </a:xfrm>
          <a:prstGeom prst="rect">
            <a:avLst/>
          </a:prstGeom>
          <a:ln>
            <a:solidFill>
              <a:srgbClr val="FF0000"/>
            </a:solidFill>
          </a:ln>
        </p:spPr>
      </p:pic>
    </p:spTree>
    <p:extLst>
      <p:ext uri="{BB962C8B-B14F-4D97-AF65-F5344CB8AC3E}">
        <p14:creationId xmlns:p14="http://schemas.microsoft.com/office/powerpoint/2010/main" val="561332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results</a:t>
            </a:r>
            <a:br>
              <a:rPr lang="en-US" dirty="0"/>
            </a:br>
            <a:r>
              <a:rPr lang="en-US" dirty="0"/>
              <a:t>volatility</a:t>
            </a:r>
          </a:p>
        </p:txBody>
      </p:sp>
      <p:sp>
        <p:nvSpPr>
          <p:cNvPr id="7" name="TextBox 6">
            <a:extLst>
              <a:ext uri="{FF2B5EF4-FFF2-40B4-BE49-F238E27FC236}">
                <a16:creationId xmlns:a16="http://schemas.microsoft.com/office/drawing/2014/main" id="{79BC94B6-9682-CD48-88D5-297997E85483}"/>
              </a:ext>
            </a:extLst>
          </p:cNvPr>
          <p:cNvSpPr txBox="1"/>
          <p:nvPr/>
        </p:nvSpPr>
        <p:spPr>
          <a:xfrm>
            <a:off x="1871727" y="1913458"/>
            <a:ext cx="542136" cy="369332"/>
          </a:xfrm>
          <a:prstGeom prst="rect">
            <a:avLst/>
          </a:prstGeom>
          <a:noFill/>
          <a:ln>
            <a:solidFill>
              <a:srgbClr val="FF0000"/>
            </a:solidFill>
          </a:ln>
        </p:spPr>
        <p:txBody>
          <a:bodyPr wrap="none" rtlCol="0">
            <a:spAutoFit/>
          </a:bodyPr>
          <a:lstStyle/>
          <a:p>
            <a:r>
              <a:rPr lang="en-US" dirty="0"/>
              <a:t>SPY</a:t>
            </a:r>
          </a:p>
        </p:txBody>
      </p:sp>
      <p:pic>
        <p:nvPicPr>
          <p:cNvPr id="6" name="Picture 5">
            <a:extLst>
              <a:ext uri="{FF2B5EF4-FFF2-40B4-BE49-F238E27FC236}">
                <a16:creationId xmlns:a16="http://schemas.microsoft.com/office/drawing/2014/main" id="{CA820173-6576-6143-9266-D537AEC32BF8}"/>
              </a:ext>
            </a:extLst>
          </p:cNvPr>
          <p:cNvPicPr>
            <a:picLocks noChangeAspect="1"/>
          </p:cNvPicPr>
          <p:nvPr/>
        </p:nvPicPr>
        <p:blipFill>
          <a:blip r:embed="rId2"/>
          <a:stretch>
            <a:fillRect/>
          </a:stretch>
        </p:blipFill>
        <p:spPr>
          <a:xfrm>
            <a:off x="913775" y="2282790"/>
            <a:ext cx="2458040" cy="4011008"/>
          </a:xfrm>
          <a:prstGeom prst="rect">
            <a:avLst/>
          </a:prstGeom>
          <a:ln>
            <a:solidFill>
              <a:srgbClr val="FF0000"/>
            </a:solidFill>
          </a:ln>
        </p:spPr>
      </p:pic>
      <p:sp>
        <p:nvSpPr>
          <p:cNvPr id="9" name="TextBox 8">
            <a:extLst>
              <a:ext uri="{FF2B5EF4-FFF2-40B4-BE49-F238E27FC236}">
                <a16:creationId xmlns:a16="http://schemas.microsoft.com/office/drawing/2014/main" id="{39C7A334-595A-F641-A7CD-3C1F19236CD1}"/>
              </a:ext>
            </a:extLst>
          </p:cNvPr>
          <p:cNvSpPr txBox="1"/>
          <p:nvPr/>
        </p:nvSpPr>
        <p:spPr>
          <a:xfrm>
            <a:off x="5711919" y="1913458"/>
            <a:ext cx="768159" cy="369332"/>
          </a:xfrm>
          <a:prstGeom prst="rect">
            <a:avLst/>
          </a:prstGeom>
          <a:noFill/>
          <a:ln>
            <a:solidFill>
              <a:srgbClr val="FF0000"/>
            </a:solidFill>
          </a:ln>
        </p:spPr>
        <p:txBody>
          <a:bodyPr wrap="none" rtlCol="0">
            <a:spAutoFit/>
          </a:bodyPr>
          <a:lstStyle/>
          <a:p>
            <a:r>
              <a:rPr lang="en-US" dirty="0"/>
              <a:t>GOLD</a:t>
            </a:r>
          </a:p>
        </p:txBody>
      </p:sp>
      <p:pic>
        <p:nvPicPr>
          <p:cNvPr id="8" name="Picture 7">
            <a:extLst>
              <a:ext uri="{FF2B5EF4-FFF2-40B4-BE49-F238E27FC236}">
                <a16:creationId xmlns:a16="http://schemas.microsoft.com/office/drawing/2014/main" id="{4565A35B-53E5-5640-8E71-9E0E7DDCB8F9}"/>
              </a:ext>
            </a:extLst>
          </p:cNvPr>
          <p:cNvPicPr>
            <a:picLocks noChangeAspect="1"/>
          </p:cNvPicPr>
          <p:nvPr/>
        </p:nvPicPr>
        <p:blipFill>
          <a:blip r:embed="rId3"/>
          <a:stretch>
            <a:fillRect/>
          </a:stretch>
        </p:blipFill>
        <p:spPr>
          <a:xfrm>
            <a:off x="4972284" y="2282790"/>
            <a:ext cx="2247431" cy="4011008"/>
          </a:xfrm>
          <a:prstGeom prst="rect">
            <a:avLst/>
          </a:prstGeom>
          <a:ln>
            <a:solidFill>
              <a:srgbClr val="FF0000"/>
            </a:solidFill>
          </a:ln>
        </p:spPr>
      </p:pic>
      <p:sp>
        <p:nvSpPr>
          <p:cNvPr id="11" name="TextBox 10">
            <a:extLst>
              <a:ext uri="{FF2B5EF4-FFF2-40B4-BE49-F238E27FC236}">
                <a16:creationId xmlns:a16="http://schemas.microsoft.com/office/drawing/2014/main" id="{A726A23C-C9A6-F94D-88FE-4D2F6FE39C24}"/>
              </a:ext>
            </a:extLst>
          </p:cNvPr>
          <p:cNvSpPr txBox="1"/>
          <p:nvPr/>
        </p:nvSpPr>
        <p:spPr>
          <a:xfrm>
            <a:off x="9208093" y="1913458"/>
            <a:ext cx="467949" cy="369332"/>
          </a:xfrm>
          <a:prstGeom prst="rect">
            <a:avLst/>
          </a:prstGeom>
          <a:noFill/>
          <a:ln>
            <a:solidFill>
              <a:srgbClr val="FF0000"/>
            </a:solidFill>
          </a:ln>
        </p:spPr>
        <p:txBody>
          <a:bodyPr wrap="none" rtlCol="0">
            <a:spAutoFit/>
          </a:bodyPr>
          <a:lstStyle/>
          <a:p>
            <a:r>
              <a:rPr lang="en-US" dirty="0"/>
              <a:t>TLT</a:t>
            </a:r>
          </a:p>
        </p:txBody>
      </p:sp>
      <p:pic>
        <p:nvPicPr>
          <p:cNvPr id="10" name="Picture 9">
            <a:extLst>
              <a:ext uri="{FF2B5EF4-FFF2-40B4-BE49-F238E27FC236}">
                <a16:creationId xmlns:a16="http://schemas.microsoft.com/office/drawing/2014/main" id="{54A3E02B-1C9B-1141-8D21-9019406407AA}"/>
              </a:ext>
            </a:extLst>
          </p:cNvPr>
          <p:cNvPicPr>
            <a:picLocks noChangeAspect="1"/>
          </p:cNvPicPr>
          <p:nvPr/>
        </p:nvPicPr>
        <p:blipFill>
          <a:blip r:embed="rId4"/>
          <a:stretch>
            <a:fillRect/>
          </a:stretch>
        </p:blipFill>
        <p:spPr>
          <a:xfrm>
            <a:off x="8394883" y="2282790"/>
            <a:ext cx="2094371" cy="4011008"/>
          </a:xfrm>
          <a:prstGeom prst="rect">
            <a:avLst/>
          </a:prstGeom>
          <a:ln>
            <a:solidFill>
              <a:srgbClr val="FF0000"/>
            </a:solidFill>
          </a:ln>
        </p:spPr>
      </p:pic>
      <p:sp>
        <p:nvSpPr>
          <p:cNvPr id="12" name="Striped Right Arrow 11">
            <a:extLst>
              <a:ext uri="{FF2B5EF4-FFF2-40B4-BE49-F238E27FC236}">
                <a16:creationId xmlns:a16="http://schemas.microsoft.com/office/drawing/2014/main" id="{E6B23AED-3968-FC4F-ABA0-31403FA302F5}"/>
              </a:ext>
            </a:extLst>
          </p:cNvPr>
          <p:cNvSpPr/>
          <p:nvPr/>
        </p:nvSpPr>
        <p:spPr>
          <a:xfrm rot="16200000">
            <a:off x="3130480" y="6300729"/>
            <a:ext cx="194875" cy="18100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riped Right Arrow 12">
            <a:extLst>
              <a:ext uri="{FF2B5EF4-FFF2-40B4-BE49-F238E27FC236}">
                <a16:creationId xmlns:a16="http://schemas.microsoft.com/office/drawing/2014/main" id="{034C863C-DA21-004A-B188-A7F509E22764}"/>
              </a:ext>
            </a:extLst>
          </p:cNvPr>
          <p:cNvSpPr/>
          <p:nvPr/>
        </p:nvSpPr>
        <p:spPr>
          <a:xfrm rot="16200000">
            <a:off x="2706425" y="6309184"/>
            <a:ext cx="194875" cy="16537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FDD0A37-4716-5D4D-B02A-F7CA3FE6101F}"/>
              </a:ext>
            </a:extLst>
          </p:cNvPr>
          <p:cNvSpPr txBox="1"/>
          <p:nvPr/>
        </p:nvSpPr>
        <p:spPr>
          <a:xfrm>
            <a:off x="913775" y="6488668"/>
            <a:ext cx="9575479" cy="369332"/>
          </a:xfrm>
          <a:prstGeom prst="rect">
            <a:avLst/>
          </a:prstGeom>
          <a:solidFill>
            <a:srgbClr val="FFC000"/>
          </a:solidFill>
          <a:ln>
            <a:solidFill>
              <a:schemeClr val="tx1"/>
            </a:solidFill>
          </a:ln>
        </p:spPr>
        <p:txBody>
          <a:bodyPr wrap="square" rtlCol="0">
            <a:spAutoFit/>
          </a:bodyPr>
          <a:lstStyle/>
          <a:p>
            <a:pPr algn="ctr"/>
            <a:r>
              <a:rPr lang="en-US" dirty="0"/>
              <a:t>DESEASES</a:t>
            </a:r>
            <a:r>
              <a:rPr lang="en-US" dirty="0">
                <a:sym typeface="Wingdings" pitchFamily="2" charset="2"/>
              </a:rPr>
              <a:t> - DEATHS/ILLNESS/NEWS  BUY/SELL SIGNALS (COUNT)</a:t>
            </a:r>
            <a:endParaRPr lang="en-US" dirty="0"/>
          </a:p>
        </p:txBody>
      </p:sp>
      <p:sp>
        <p:nvSpPr>
          <p:cNvPr id="22" name="Striped Right Arrow 21">
            <a:extLst>
              <a:ext uri="{FF2B5EF4-FFF2-40B4-BE49-F238E27FC236}">
                <a16:creationId xmlns:a16="http://schemas.microsoft.com/office/drawing/2014/main" id="{C2A91DE8-9474-4F4E-BDEB-8EE117563E28}"/>
              </a:ext>
            </a:extLst>
          </p:cNvPr>
          <p:cNvSpPr/>
          <p:nvPr/>
        </p:nvSpPr>
        <p:spPr>
          <a:xfrm rot="16200000">
            <a:off x="1683787" y="6300093"/>
            <a:ext cx="194875" cy="18100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triped Right Arrow 22">
            <a:extLst>
              <a:ext uri="{FF2B5EF4-FFF2-40B4-BE49-F238E27FC236}">
                <a16:creationId xmlns:a16="http://schemas.microsoft.com/office/drawing/2014/main" id="{47B9EF31-C47A-0A41-8F57-08B88A556E59}"/>
              </a:ext>
            </a:extLst>
          </p:cNvPr>
          <p:cNvSpPr/>
          <p:nvPr/>
        </p:nvSpPr>
        <p:spPr>
          <a:xfrm rot="16200000">
            <a:off x="6821819" y="6317074"/>
            <a:ext cx="194876" cy="14512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triped Right Arrow 24">
            <a:extLst>
              <a:ext uri="{FF2B5EF4-FFF2-40B4-BE49-F238E27FC236}">
                <a16:creationId xmlns:a16="http://schemas.microsoft.com/office/drawing/2014/main" id="{43D47894-41CF-CC4C-828B-D02803EB68A7}"/>
              </a:ext>
            </a:extLst>
          </p:cNvPr>
          <p:cNvSpPr/>
          <p:nvPr/>
        </p:nvSpPr>
        <p:spPr>
          <a:xfrm rot="16200000">
            <a:off x="5868083" y="6299135"/>
            <a:ext cx="194875" cy="18100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triped Right Arrow 25">
            <a:extLst>
              <a:ext uri="{FF2B5EF4-FFF2-40B4-BE49-F238E27FC236}">
                <a16:creationId xmlns:a16="http://schemas.microsoft.com/office/drawing/2014/main" id="{301C5937-9EC5-5649-ACA4-C033E2B26ADF}"/>
              </a:ext>
            </a:extLst>
          </p:cNvPr>
          <p:cNvSpPr/>
          <p:nvPr/>
        </p:nvSpPr>
        <p:spPr>
          <a:xfrm rot="16200000">
            <a:off x="6604046" y="6317073"/>
            <a:ext cx="194876" cy="14512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riped Right Arrow 26">
            <a:extLst>
              <a:ext uri="{FF2B5EF4-FFF2-40B4-BE49-F238E27FC236}">
                <a16:creationId xmlns:a16="http://schemas.microsoft.com/office/drawing/2014/main" id="{862F3F6E-F931-694C-B2DB-8FBF06DDC786}"/>
              </a:ext>
            </a:extLst>
          </p:cNvPr>
          <p:cNvSpPr/>
          <p:nvPr/>
        </p:nvSpPr>
        <p:spPr>
          <a:xfrm rot="16200000">
            <a:off x="10254748" y="6317869"/>
            <a:ext cx="194876" cy="14512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triped Right Arrow 27">
            <a:extLst>
              <a:ext uri="{FF2B5EF4-FFF2-40B4-BE49-F238E27FC236}">
                <a16:creationId xmlns:a16="http://schemas.microsoft.com/office/drawing/2014/main" id="{A1A6847A-CA24-4F45-8C94-A546BD50BF03}"/>
              </a:ext>
            </a:extLst>
          </p:cNvPr>
          <p:cNvSpPr/>
          <p:nvPr/>
        </p:nvSpPr>
        <p:spPr>
          <a:xfrm rot="16200000">
            <a:off x="9301012" y="6299930"/>
            <a:ext cx="194875" cy="18100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riped Right Arrow 28">
            <a:extLst>
              <a:ext uri="{FF2B5EF4-FFF2-40B4-BE49-F238E27FC236}">
                <a16:creationId xmlns:a16="http://schemas.microsoft.com/office/drawing/2014/main" id="{FAAE207D-F383-7B41-9594-30368C866D20}"/>
              </a:ext>
            </a:extLst>
          </p:cNvPr>
          <p:cNvSpPr/>
          <p:nvPr/>
        </p:nvSpPr>
        <p:spPr>
          <a:xfrm rot="16200000">
            <a:off x="10036975" y="6317868"/>
            <a:ext cx="194876" cy="14512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3095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Next Steps</a:t>
            </a:r>
            <a:endParaRPr lang="en-US" dirty="0"/>
          </a:p>
        </p:txBody>
      </p:sp>
      <p:sp>
        <p:nvSpPr>
          <p:cNvPr id="3" name="Content Placeholder 2">
            <a:extLst>
              <a:ext uri="{FF2B5EF4-FFF2-40B4-BE49-F238E27FC236}">
                <a16:creationId xmlns:a16="http://schemas.microsoft.com/office/drawing/2014/main" id="{9CA44606-39E5-4FDB-8AE1-1F47CD2F6E3A}"/>
              </a:ext>
            </a:extLst>
          </p:cNvPr>
          <p:cNvSpPr>
            <a:spLocks noGrp="1"/>
          </p:cNvSpPr>
          <p:nvPr>
            <p:ph sz="quarter" idx="13"/>
          </p:nvPr>
        </p:nvSpPr>
        <p:spPr/>
        <p:txBody>
          <a:bodyPr/>
          <a:lstStyle/>
          <a:p>
            <a:pPr lvl="1"/>
            <a:r>
              <a:rPr lang="en-US" dirty="0"/>
              <a:t>Further verification: attempting to correlate health data to news data to market movements</a:t>
            </a:r>
          </a:p>
          <a:p>
            <a:pPr lvl="2"/>
            <a:r>
              <a:rPr lang="en-US" dirty="0"/>
              <a:t>Numerical correlation </a:t>
            </a:r>
          </a:p>
          <a:p>
            <a:pPr lvl="2"/>
            <a:r>
              <a:rPr lang="en-US" dirty="0"/>
              <a:t>Velocity of incidents correlating to market movements</a:t>
            </a:r>
          </a:p>
          <a:p>
            <a:pPr lvl="1"/>
            <a:r>
              <a:rPr lang="en-US" dirty="0"/>
              <a:t>Further development of the trade strategy </a:t>
            </a:r>
          </a:p>
          <a:p>
            <a:pPr lvl="1"/>
            <a:r>
              <a:rPr lang="en-US" dirty="0" err="1"/>
              <a:t>Backtesting</a:t>
            </a:r>
            <a:r>
              <a:rPr lang="en-US" dirty="0"/>
              <a:t> to ensure findings aren’t biased</a:t>
            </a:r>
          </a:p>
          <a:p>
            <a:pPr lvl="1"/>
            <a:r>
              <a:rPr lang="en-US" dirty="0"/>
              <a:t>Take a position based on model</a:t>
            </a:r>
          </a:p>
          <a:p>
            <a:pPr lvl="1"/>
            <a:endParaRPr lang="en-US" dirty="0"/>
          </a:p>
        </p:txBody>
      </p:sp>
    </p:spTree>
    <p:extLst>
      <p:ext uri="{BB962C8B-B14F-4D97-AF65-F5344CB8AC3E}">
        <p14:creationId xmlns:p14="http://schemas.microsoft.com/office/powerpoint/2010/main" val="616471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9757-E8A7-4DE6-8700-53158FBF1188}"/>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CEC14A13-06E6-4F86-ABDD-1FA4828B6AE2}"/>
              </a:ext>
            </a:extLst>
          </p:cNvPr>
          <p:cNvSpPr>
            <a:spLocks noGrp="1"/>
          </p:cNvSpPr>
          <p:nvPr>
            <p:ph sz="quarter" idx="13"/>
          </p:nvPr>
        </p:nvSpPr>
        <p:spPr/>
        <p:txBody>
          <a:bodyPr/>
          <a:lstStyle/>
          <a:p>
            <a:r>
              <a:rPr lang="en-US" dirty="0"/>
              <a:t>Is there a cycle to global health emergencies?</a:t>
            </a:r>
          </a:p>
          <a:p>
            <a:r>
              <a:rPr lang="en-US" dirty="0"/>
              <a:t>are news articles correlated to movements in the market?</a:t>
            </a:r>
          </a:p>
          <a:p>
            <a:r>
              <a:rPr lang="en-US" dirty="0"/>
              <a:t>How Do health statistics affect news/ press releases?</a:t>
            </a:r>
          </a:p>
          <a:p>
            <a:r>
              <a:rPr lang="en-US" dirty="0"/>
              <a:t>can we develop a profitable trade strategy?</a:t>
            </a:r>
          </a:p>
        </p:txBody>
      </p:sp>
    </p:spTree>
    <p:extLst>
      <p:ext uri="{BB962C8B-B14F-4D97-AF65-F5344CB8AC3E}">
        <p14:creationId xmlns:p14="http://schemas.microsoft.com/office/powerpoint/2010/main" val="656055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4776-D44F-463A-AE0F-70DC05465BC4}"/>
              </a:ext>
            </a:extLst>
          </p:cNvPr>
          <p:cNvSpPr>
            <a:spLocks noGrp="1"/>
          </p:cNvSpPr>
          <p:nvPr>
            <p:ph type="title"/>
          </p:nvPr>
        </p:nvSpPr>
        <p:spPr/>
        <p:txBody>
          <a:bodyPr/>
          <a:lstStyle/>
          <a:p>
            <a:r>
              <a:rPr lang="en-US" u="sng" dirty="0"/>
              <a:t>introduction</a:t>
            </a:r>
            <a:br>
              <a:rPr lang="en-US" dirty="0"/>
            </a:br>
            <a:r>
              <a:rPr lang="en-US" dirty="0"/>
              <a:t>process</a:t>
            </a:r>
          </a:p>
        </p:txBody>
      </p:sp>
      <p:sp>
        <p:nvSpPr>
          <p:cNvPr id="3" name="Content Placeholder 2">
            <a:extLst>
              <a:ext uri="{FF2B5EF4-FFF2-40B4-BE49-F238E27FC236}">
                <a16:creationId xmlns:a16="http://schemas.microsoft.com/office/drawing/2014/main" id="{C5D6FE5E-88D3-458B-B2FF-C113D01F8A9D}"/>
              </a:ext>
            </a:extLst>
          </p:cNvPr>
          <p:cNvSpPr>
            <a:spLocks noGrp="1"/>
          </p:cNvSpPr>
          <p:nvPr>
            <p:ph sz="quarter" idx="13"/>
          </p:nvPr>
        </p:nvSpPr>
        <p:spPr/>
        <p:txBody>
          <a:bodyPr>
            <a:normAutofit fontScale="55000" lnSpcReduction="20000"/>
          </a:bodyPr>
          <a:lstStyle/>
          <a:p>
            <a:pPr marL="457200" indent="-457200">
              <a:buFont typeface="+mj-lt"/>
              <a:buAutoNum type="arabicPeriod"/>
            </a:pPr>
            <a:r>
              <a:rPr lang="en-US" dirty="0"/>
              <a:t>Establish a broad timeline for diseases (start stop)</a:t>
            </a:r>
          </a:p>
          <a:p>
            <a:pPr marL="457200" indent="-457200">
              <a:buFont typeface="+mj-lt"/>
              <a:buAutoNum type="arabicPeriod"/>
            </a:pPr>
            <a:r>
              <a:rPr lang="en-US" dirty="0"/>
              <a:t>Pull </a:t>
            </a:r>
            <a:r>
              <a:rPr lang="en-US" dirty="0" err="1"/>
              <a:t>s&amp;P</a:t>
            </a:r>
            <a:r>
              <a:rPr lang="en-US" dirty="0"/>
              <a:t> 500 (SPY) performance data across those time periods. </a:t>
            </a:r>
          </a:p>
          <a:p>
            <a:pPr marL="914400" lvl="1" indent="-457200">
              <a:buFont typeface="+mj-lt"/>
              <a:buAutoNum type="arabicPeriod"/>
            </a:pPr>
            <a:r>
              <a:rPr lang="en-US" dirty="0"/>
              <a:t>Quick visual check on repeated patterns</a:t>
            </a:r>
          </a:p>
          <a:p>
            <a:pPr marL="914400" lvl="1" indent="-457200">
              <a:buFont typeface="+mj-lt"/>
              <a:buAutoNum type="arabicPeriod"/>
            </a:pPr>
            <a:r>
              <a:rPr lang="en-US" dirty="0"/>
              <a:t>ESTABLISH BASE DATA FOR ANALYSES</a:t>
            </a:r>
          </a:p>
          <a:p>
            <a:pPr marL="457200" indent="-457200">
              <a:buFont typeface="+mj-lt"/>
              <a:buAutoNum type="arabicPeriod"/>
            </a:pPr>
            <a:r>
              <a:rPr lang="en-US" dirty="0"/>
              <a:t>Search for signal</a:t>
            </a:r>
          </a:p>
          <a:p>
            <a:pPr marL="800100" lvl="1" indent="-342900">
              <a:buFont typeface="+mj-lt"/>
              <a:buAutoNum type="arabicPeriod"/>
            </a:pPr>
            <a:r>
              <a:rPr lang="en-US" dirty="0"/>
              <a:t>check news dates for key events, plot those dates across the </a:t>
            </a:r>
            <a:r>
              <a:rPr lang="en-US" dirty="0" err="1"/>
              <a:t>s&amp;p</a:t>
            </a:r>
            <a:r>
              <a:rPr lang="en-US" dirty="0"/>
              <a:t> 500 data</a:t>
            </a:r>
          </a:p>
          <a:p>
            <a:pPr marL="800100" lvl="1" indent="-342900">
              <a:buFont typeface="+mj-lt"/>
              <a:buAutoNum type="arabicPeriod"/>
            </a:pPr>
            <a:r>
              <a:rPr lang="en-US" dirty="0"/>
              <a:t>Calculate volatility of the spy, SPY SECTORS, GOLD ETF, TREASURIES ETF, in those date ranges TO DETERMINE IF THOSE EVENTS AFFECT MARKET CHANGES</a:t>
            </a:r>
          </a:p>
          <a:p>
            <a:pPr marL="800100" lvl="1" indent="-342900">
              <a:buFont typeface="+mj-lt"/>
              <a:buAutoNum type="arabicPeriod"/>
            </a:pPr>
            <a:r>
              <a:rPr lang="en-US" dirty="0"/>
              <a:t>Calculate rates of infection and deaths (summary statistics)</a:t>
            </a:r>
          </a:p>
          <a:p>
            <a:pPr marL="800100" lvl="1" indent="-342900">
              <a:buFont typeface="+mj-lt"/>
              <a:buAutoNum type="arabicPeriod"/>
            </a:pPr>
            <a:r>
              <a:rPr lang="en-US" dirty="0"/>
              <a:t>Calculate correlation between:</a:t>
            </a:r>
          </a:p>
          <a:p>
            <a:pPr marL="1257300" lvl="2" indent="-342900">
              <a:buFont typeface="+mj-lt"/>
              <a:buAutoNum type="arabicPeriod"/>
            </a:pPr>
            <a:r>
              <a:rPr lang="en-US" dirty="0"/>
              <a:t>News and market fluctuations</a:t>
            </a:r>
          </a:p>
          <a:p>
            <a:pPr marL="1257300" lvl="2" indent="-342900">
              <a:buFont typeface="+mj-lt"/>
              <a:buAutoNum type="arabicPeriod"/>
            </a:pPr>
            <a:r>
              <a:rPr lang="en-US" dirty="0"/>
              <a:t>Volatility and market fluctuations</a:t>
            </a:r>
          </a:p>
          <a:p>
            <a:pPr marL="1257300" lvl="2" indent="-342900">
              <a:buFont typeface="+mj-lt"/>
              <a:buAutoNum type="arabicPeriod"/>
            </a:pPr>
            <a:r>
              <a:rPr lang="en-US" dirty="0"/>
              <a:t>Summary statistics and market fluctuations</a:t>
            </a:r>
          </a:p>
          <a:p>
            <a:pPr marL="342900" indent="-342900">
              <a:buFont typeface="+mj-lt"/>
              <a:buAutoNum type="arabicPeriod"/>
            </a:pPr>
            <a:r>
              <a:rPr lang="en-US" dirty="0"/>
              <a:t>Analyze results</a:t>
            </a:r>
          </a:p>
          <a:p>
            <a:pPr marL="342900" indent="-342900">
              <a:buFont typeface="+mj-lt"/>
              <a:buAutoNum type="arabicPeriod"/>
            </a:pPr>
            <a:r>
              <a:rPr lang="en-US" dirty="0"/>
              <a:t>Draw conclusions</a:t>
            </a:r>
          </a:p>
          <a:p>
            <a:pPr marL="457200" indent="-457200">
              <a:buFont typeface="+mj-lt"/>
              <a:buAutoNum type="arabicPeriod"/>
            </a:pPr>
            <a:endParaRPr lang="en-US" dirty="0"/>
          </a:p>
        </p:txBody>
      </p:sp>
    </p:spTree>
    <p:extLst>
      <p:ext uri="{BB962C8B-B14F-4D97-AF65-F5344CB8AC3E}">
        <p14:creationId xmlns:p14="http://schemas.microsoft.com/office/powerpoint/2010/main" val="2688606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4776-D44F-463A-AE0F-70DC05465BC4}"/>
              </a:ext>
            </a:extLst>
          </p:cNvPr>
          <p:cNvSpPr>
            <a:spLocks noGrp="1"/>
          </p:cNvSpPr>
          <p:nvPr>
            <p:ph type="title"/>
          </p:nvPr>
        </p:nvSpPr>
        <p:spPr/>
        <p:txBody>
          <a:bodyPr/>
          <a:lstStyle/>
          <a:p>
            <a:r>
              <a:rPr lang="en-US" u="sng" dirty="0"/>
              <a:t>DATA</a:t>
            </a:r>
            <a:br>
              <a:rPr lang="en-US" dirty="0"/>
            </a:br>
            <a:r>
              <a:rPr lang="en-US" dirty="0"/>
              <a:t>sources</a:t>
            </a:r>
          </a:p>
        </p:txBody>
      </p:sp>
      <p:sp>
        <p:nvSpPr>
          <p:cNvPr id="3" name="Content Placeholder 2">
            <a:extLst>
              <a:ext uri="{FF2B5EF4-FFF2-40B4-BE49-F238E27FC236}">
                <a16:creationId xmlns:a16="http://schemas.microsoft.com/office/drawing/2014/main" id="{C5D6FE5E-88D3-458B-B2FF-C113D01F8A9D}"/>
              </a:ext>
            </a:extLst>
          </p:cNvPr>
          <p:cNvSpPr>
            <a:spLocks noGrp="1"/>
          </p:cNvSpPr>
          <p:nvPr>
            <p:ph sz="quarter" idx="13"/>
          </p:nvPr>
        </p:nvSpPr>
        <p:spPr/>
        <p:txBody>
          <a:bodyPr>
            <a:normAutofit fontScale="70000" lnSpcReduction="20000"/>
          </a:bodyPr>
          <a:lstStyle/>
          <a:p>
            <a:r>
              <a:rPr lang="en-US" dirty="0" err="1"/>
              <a:t>Sars</a:t>
            </a:r>
            <a:r>
              <a:rPr lang="en-US" dirty="0"/>
              <a:t>, </a:t>
            </a:r>
            <a:r>
              <a:rPr lang="en-US" dirty="0" err="1"/>
              <a:t>ebola</a:t>
            </a:r>
            <a:r>
              <a:rPr lang="en-US" dirty="0"/>
              <a:t>, zika, h1n1 DISEASE DATES (disease dates)</a:t>
            </a:r>
          </a:p>
          <a:p>
            <a:r>
              <a:rPr lang="en-US" dirty="0" err="1"/>
              <a:t>Cdc</a:t>
            </a:r>
            <a:r>
              <a:rPr lang="en-US" dirty="0"/>
              <a:t> and who data</a:t>
            </a:r>
          </a:p>
          <a:p>
            <a:pPr lvl="1"/>
            <a:r>
              <a:rPr lang="en-US" dirty="0"/>
              <a:t>Pulled statistics from open source website, Kaggle. We were able to obtain datasets for zika, </a:t>
            </a:r>
            <a:r>
              <a:rPr lang="en-US" dirty="0" err="1"/>
              <a:t>sars</a:t>
            </a:r>
            <a:r>
              <a:rPr lang="en-US" dirty="0"/>
              <a:t>, and </a:t>
            </a:r>
            <a:r>
              <a:rPr lang="en-US" dirty="0" err="1"/>
              <a:t>ebola</a:t>
            </a:r>
            <a:endParaRPr lang="en-US" dirty="0"/>
          </a:p>
          <a:p>
            <a:pPr lvl="1"/>
            <a:r>
              <a:rPr lang="en-US" dirty="0"/>
              <a:t>Datasets contained summary numbers of reported illnesses and deaths</a:t>
            </a:r>
          </a:p>
          <a:p>
            <a:pPr lvl="1"/>
            <a:r>
              <a:rPr lang="en-US" dirty="0"/>
              <a:t>H1n1 data was not found</a:t>
            </a:r>
          </a:p>
          <a:p>
            <a:pPr lvl="1"/>
            <a:r>
              <a:rPr lang="en-US" dirty="0"/>
              <a:t>Only reported zika illness data for united-states, due to the organization of the found dataset</a:t>
            </a:r>
          </a:p>
          <a:p>
            <a:r>
              <a:rPr lang="en-US" dirty="0"/>
              <a:t>World news data</a:t>
            </a:r>
          </a:p>
          <a:p>
            <a:pPr lvl="1"/>
            <a:r>
              <a:rPr lang="en-US" dirty="0"/>
              <a:t>Used new York times </a:t>
            </a:r>
            <a:r>
              <a:rPr lang="en-US" dirty="0" err="1"/>
              <a:t>api</a:t>
            </a:r>
            <a:r>
              <a:rPr lang="en-US" dirty="0"/>
              <a:t> to extract articles during disease dates</a:t>
            </a:r>
          </a:p>
          <a:p>
            <a:pPr lvl="1"/>
            <a:r>
              <a:rPr lang="en-US" dirty="0"/>
              <a:t>Filtered articles by who mention to isolate official reports</a:t>
            </a:r>
          </a:p>
          <a:p>
            <a:r>
              <a:rPr lang="en-US" dirty="0"/>
              <a:t>Stock data</a:t>
            </a:r>
          </a:p>
          <a:p>
            <a:pPr lvl="1"/>
            <a:r>
              <a:rPr lang="en-US" dirty="0"/>
              <a:t>Pulled data from GOOGLEFINANCE and Yahoo finance</a:t>
            </a:r>
          </a:p>
          <a:p>
            <a:pPr lvl="1"/>
            <a:r>
              <a:rPr lang="en-US" dirty="0"/>
              <a:t>SPY, SPY SECTORS, GOLD ETF, TREASURY ETF</a:t>
            </a:r>
          </a:p>
        </p:txBody>
      </p:sp>
    </p:spTree>
    <p:extLst>
      <p:ext uri="{BB962C8B-B14F-4D97-AF65-F5344CB8AC3E}">
        <p14:creationId xmlns:p14="http://schemas.microsoft.com/office/powerpoint/2010/main" val="1405777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Analysis</a:t>
            </a:r>
            <a:br>
              <a:rPr lang="en-US" dirty="0"/>
            </a:br>
            <a:r>
              <a:rPr lang="en-US" dirty="0"/>
              <a:t>spy, spy sectors, gold </a:t>
            </a:r>
            <a:r>
              <a:rPr lang="en-US" dirty="0" err="1"/>
              <a:t>etf</a:t>
            </a:r>
            <a:r>
              <a:rPr lang="en-US" dirty="0"/>
              <a:t>, treasury </a:t>
            </a:r>
            <a:r>
              <a:rPr lang="en-US" dirty="0" err="1"/>
              <a:t>etf</a:t>
            </a:r>
            <a:endParaRPr lang="en-US" dirty="0"/>
          </a:p>
        </p:txBody>
      </p:sp>
      <p:sp>
        <p:nvSpPr>
          <p:cNvPr id="3" name="Content Placeholder 2">
            <a:extLst>
              <a:ext uri="{FF2B5EF4-FFF2-40B4-BE49-F238E27FC236}">
                <a16:creationId xmlns:a16="http://schemas.microsoft.com/office/drawing/2014/main" id="{9CA44606-39E5-4FDB-8AE1-1F47CD2F6E3A}"/>
              </a:ext>
            </a:extLst>
          </p:cNvPr>
          <p:cNvSpPr>
            <a:spLocks noGrp="1"/>
          </p:cNvSpPr>
          <p:nvPr>
            <p:ph sz="quarter" idx="13"/>
          </p:nvPr>
        </p:nvSpPr>
        <p:spPr/>
        <p:txBody>
          <a:bodyPr>
            <a:normAutofit fontScale="92500" lnSpcReduction="20000"/>
          </a:bodyPr>
          <a:lstStyle/>
          <a:p>
            <a:pPr lvl="1"/>
            <a:r>
              <a:rPr lang="en-US" dirty="0"/>
              <a:t>SPY </a:t>
            </a:r>
            <a:r>
              <a:rPr lang="en-US" dirty="0">
                <a:sym typeface="Wingdings" pitchFamily="2" charset="2"/>
              </a:rPr>
              <a:t> S&amp;P500 ETF</a:t>
            </a:r>
          </a:p>
          <a:p>
            <a:pPr lvl="1"/>
            <a:endParaRPr lang="en-US" dirty="0">
              <a:sym typeface="Wingdings" pitchFamily="2" charset="2"/>
            </a:endParaRPr>
          </a:p>
          <a:p>
            <a:pPr lvl="1"/>
            <a:r>
              <a:rPr lang="en-US" dirty="0">
                <a:sym typeface="Wingdings" pitchFamily="2" charset="2"/>
              </a:rPr>
              <a:t>SPY Sectors </a:t>
            </a:r>
          </a:p>
          <a:p>
            <a:pPr lvl="1"/>
            <a:endParaRPr lang="en-US" dirty="0"/>
          </a:p>
          <a:p>
            <a:pPr lvl="1"/>
            <a:r>
              <a:rPr lang="en-US" dirty="0"/>
              <a:t>GOLD </a:t>
            </a:r>
            <a:r>
              <a:rPr lang="en-US" dirty="0">
                <a:sym typeface="Wingdings" pitchFamily="2" charset="2"/>
              </a:rPr>
              <a:t> Gold ETF</a:t>
            </a:r>
            <a:endParaRPr lang="en-US" dirty="0"/>
          </a:p>
          <a:p>
            <a:pPr lvl="1"/>
            <a:r>
              <a:rPr lang="en-US" dirty="0"/>
              <a:t>TLT </a:t>
            </a:r>
            <a:r>
              <a:rPr lang="en-US" dirty="0">
                <a:sym typeface="Wingdings" pitchFamily="2" charset="2"/>
              </a:rPr>
              <a:t> T-Bonds ETF</a:t>
            </a:r>
            <a:endParaRPr lang="en-US" dirty="0"/>
          </a:p>
          <a:p>
            <a:pPr lvl="1"/>
            <a:r>
              <a:rPr lang="en-US" dirty="0"/>
              <a:t>Data from Google Finance and yahoo finance</a:t>
            </a:r>
          </a:p>
          <a:p>
            <a:pPr lvl="1"/>
            <a:r>
              <a:rPr lang="en-US" dirty="0"/>
              <a:t>Data organization and Clean up in pandas</a:t>
            </a:r>
          </a:p>
          <a:p>
            <a:pPr lvl="1"/>
            <a:r>
              <a:rPr lang="en-US" dirty="0"/>
              <a:t>Analysis and aggregation </a:t>
            </a:r>
          </a:p>
          <a:p>
            <a:pPr lvl="1"/>
            <a:r>
              <a:rPr lang="en-US" dirty="0"/>
              <a:t>visualizations</a:t>
            </a:r>
          </a:p>
        </p:txBody>
      </p:sp>
      <p:graphicFrame>
        <p:nvGraphicFramePr>
          <p:cNvPr id="4" name="Table 3">
            <a:extLst>
              <a:ext uri="{FF2B5EF4-FFF2-40B4-BE49-F238E27FC236}">
                <a16:creationId xmlns:a16="http://schemas.microsoft.com/office/drawing/2014/main" id="{4BB065AD-3DFD-3F4A-80A3-ABCA71342900}"/>
              </a:ext>
            </a:extLst>
          </p:cNvPr>
          <p:cNvGraphicFramePr>
            <a:graphicFrameLocks noGrp="1"/>
          </p:cNvGraphicFramePr>
          <p:nvPr/>
        </p:nvGraphicFramePr>
        <p:xfrm>
          <a:off x="3212275" y="2814237"/>
          <a:ext cx="3782379" cy="731520"/>
        </p:xfrm>
        <a:graphic>
          <a:graphicData uri="http://schemas.openxmlformats.org/drawingml/2006/table">
            <a:tbl>
              <a:tblPr firstRow="1" bandRow="1">
                <a:tableStyleId>{5FD0F851-EC5A-4D38-B0AD-8093EC10F338}</a:tableStyleId>
              </a:tblPr>
              <a:tblGrid>
                <a:gridCol w="1651318">
                  <a:extLst>
                    <a:ext uri="{9D8B030D-6E8A-4147-A177-3AD203B41FA5}">
                      <a16:colId xmlns:a16="http://schemas.microsoft.com/office/drawing/2014/main" val="1835793057"/>
                    </a:ext>
                  </a:extLst>
                </a:gridCol>
                <a:gridCol w="1092518">
                  <a:extLst>
                    <a:ext uri="{9D8B030D-6E8A-4147-A177-3AD203B41FA5}">
                      <a16:colId xmlns:a16="http://schemas.microsoft.com/office/drawing/2014/main" val="2629976353"/>
                    </a:ext>
                  </a:extLst>
                </a:gridCol>
                <a:gridCol w="1038543">
                  <a:extLst>
                    <a:ext uri="{9D8B030D-6E8A-4147-A177-3AD203B41FA5}">
                      <a16:colId xmlns:a16="http://schemas.microsoft.com/office/drawing/2014/main" val="1346019770"/>
                    </a:ext>
                  </a:extLst>
                </a:gridCol>
              </a:tblGrid>
              <a:tr h="207062">
                <a:tc>
                  <a:txBody>
                    <a:bodyPr/>
                    <a:lstStyle/>
                    <a:p>
                      <a:r>
                        <a:rPr lang="en-US" sz="1000" b="0" dirty="0"/>
                        <a:t>XLY</a:t>
                      </a:r>
                      <a:r>
                        <a:rPr lang="en-US" sz="1000" b="0" dirty="0">
                          <a:sym typeface="Wingdings" pitchFamily="2" charset="2"/>
                        </a:rPr>
                        <a:t>: Consumer Discretionary</a:t>
                      </a:r>
                      <a:endParaRPr lang="en-US" sz="1000" b="0" dirty="0"/>
                    </a:p>
                  </a:txBody>
                  <a:tcPr/>
                </a:tc>
                <a:tc>
                  <a:txBody>
                    <a:bodyPr/>
                    <a:lstStyle/>
                    <a:p>
                      <a:r>
                        <a:rPr lang="en-US" sz="1000" b="0" dirty="0"/>
                        <a:t>XLF: Financials</a:t>
                      </a:r>
                    </a:p>
                  </a:txBody>
                  <a:tcPr/>
                </a:tc>
                <a:tc>
                  <a:txBody>
                    <a:bodyPr/>
                    <a:lstStyle/>
                    <a:p>
                      <a:r>
                        <a:rPr lang="en-US" sz="1000" b="0" dirty="0"/>
                        <a:t>XLB: </a:t>
                      </a:r>
                      <a:r>
                        <a:rPr lang="en-US" sz="1000" b="0" dirty="0" err="1"/>
                        <a:t>MAterials</a:t>
                      </a:r>
                      <a:endParaRPr lang="en-US" sz="1000" b="0" dirty="0"/>
                    </a:p>
                  </a:txBody>
                  <a:tcPr/>
                </a:tc>
                <a:extLst>
                  <a:ext uri="{0D108BD9-81ED-4DB2-BD59-A6C34878D82A}">
                    <a16:rowId xmlns:a16="http://schemas.microsoft.com/office/drawing/2014/main" val="2200928193"/>
                  </a:ext>
                </a:extLst>
              </a:tr>
              <a:tr h="207062">
                <a:tc>
                  <a:txBody>
                    <a:bodyPr/>
                    <a:lstStyle/>
                    <a:p>
                      <a:r>
                        <a:rPr lang="en-US" sz="1000" b="0" dirty="0"/>
                        <a:t>XLP: Consumer Staples</a:t>
                      </a:r>
                    </a:p>
                  </a:txBody>
                  <a:tcPr/>
                </a:tc>
                <a:tc>
                  <a:txBody>
                    <a:bodyPr/>
                    <a:lstStyle/>
                    <a:p>
                      <a:r>
                        <a:rPr lang="en-US" sz="1000" b="0" dirty="0"/>
                        <a:t>XLV: Health Care</a:t>
                      </a:r>
                    </a:p>
                  </a:txBody>
                  <a:tcPr/>
                </a:tc>
                <a:tc>
                  <a:txBody>
                    <a:bodyPr/>
                    <a:lstStyle/>
                    <a:p>
                      <a:r>
                        <a:rPr lang="en-US" sz="1000" b="0" dirty="0"/>
                        <a:t>XLK: Technology</a:t>
                      </a:r>
                    </a:p>
                  </a:txBody>
                  <a:tcPr/>
                </a:tc>
                <a:extLst>
                  <a:ext uri="{0D108BD9-81ED-4DB2-BD59-A6C34878D82A}">
                    <a16:rowId xmlns:a16="http://schemas.microsoft.com/office/drawing/2014/main" val="592691351"/>
                  </a:ext>
                </a:extLst>
              </a:tr>
              <a:tr h="207062">
                <a:tc>
                  <a:txBody>
                    <a:bodyPr/>
                    <a:lstStyle/>
                    <a:p>
                      <a:r>
                        <a:rPr lang="en-US" sz="1000" b="0" dirty="0"/>
                        <a:t>XLE: Energy</a:t>
                      </a:r>
                    </a:p>
                  </a:txBody>
                  <a:tcPr/>
                </a:tc>
                <a:tc>
                  <a:txBody>
                    <a:bodyPr/>
                    <a:lstStyle/>
                    <a:p>
                      <a:r>
                        <a:rPr lang="en-US" sz="1000" b="0" dirty="0"/>
                        <a:t>XLI: Industrials</a:t>
                      </a:r>
                    </a:p>
                  </a:txBody>
                  <a:tcPr/>
                </a:tc>
                <a:tc>
                  <a:txBody>
                    <a:bodyPr/>
                    <a:lstStyle/>
                    <a:p>
                      <a:r>
                        <a:rPr lang="en-US" sz="1000" b="0" dirty="0"/>
                        <a:t>XLU: Utilities</a:t>
                      </a:r>
                    </a:p>
                  </a:txBody>
                  <a:tcPr/>
                </a:tc>
                <a:extLst>
                  <a:ext uri="{0D108BD9-81ED-4DB2-BD59-A6C34878D82A}">
                    <a16:rowId xmlns:a16="http://schemas.microsoft.com/office/drawing/2014/main" val="3045107293"/>
                  </a:ext>
                </a:extLst>
              </a:tr>
            </a:tbl>
          </a:graphicData>
        </a:graphic>
      </p:graphicFrame>
    </p:spTree>
    <p:extLst>
      <p:ext uri="{BB962C8B-B14F-4D97-AF65-F5344CB8AC3E}">
        <p14:creationId xmlns:p14="http://schemas.microsoft.com/office/powerpoint/2010/main" val="3707869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EE5F-EF61-4444-97B3-B1CC8855C52B}"/>
              </a:ext>
            </a:extLst>
          </p:cNvPr>
          <p:cNvSpPr>
            <a:spLocks noGrp="1"/>
          </p:cNvSpPr>
          <p:nvPr>
            <p:ph type="title"/>
          </p:nvPr>
        </p:nvSpPr>
        <p:spPr/>
        <p:txBody>
          <a:bodyPr>
            <a:normAutofit/>
          </a:bodyPr>
          <a:lstStyle/>
          <a:p>
            <a:r>
              <a:rPr lang="en-US" dirty="0"/>
              <a:t>SPY</a:t>
            </a:r>
            <a:br>
              <a:rPr lang="en-US" dirty="0"/>
            </a:br>
            <a:r>
              <a:rPr lang="en-US" dirty="0"/>
              <a:t>(S&amp;P500)</a:t>
            </a:r>
            <a:br>
              <a:rPr lang="en-US" dirty="0"/>
            </a:br>
            <a:endParaRPr lang="en-US" dirty="0"/>
          </a:p>
        </p:txBody>
      </p:sp>
      <p:pic>
        <p:nvPicPr>
          <p:cNvPr id="4" name="Picture 3">
            <a:extLst>
              <a:ext uri="{FF2B5EF4-FFF2-40B4-BE49-F238E27FC236}">
                <a16:creationId xmlns:a16="http://schemas.microsoft.com/office/drawing/2014/main" id="{39D839B1-3A87-034C-B8DE-D55B6887B5A6}"/>
              </a:ext>
            </a:extLst>
          </p:cNvPr>
          <p:cNvPicPr>
            <a:picLocks noChangeAspect="1"/>
          </p:cNvPicPr>
          <p:nvPr/>
        </p:nvPicPr>
        <p:blipFill>
          <a:blip r:embed="rId2"/>
          <a:stretch>
            <a:fillRect/>
          </a:stretch>
        </p:blipFill>
        <p:spPr>
          <a:xfrm>
            <a:off x="913775" y="1939693"/>
            <a:ext cx="4687338" cy="2052444"/>
          </a:xfrm>
          <a:prstGeom prst="rect">
            <a:avLst/>
          </a:prstGeom>
          <a:ln>
            <a:solidFill>
              <a:srgbClr val="FF0000"/>
            </a:solidFill>
          </a:ln>
        </p:spPr>
      </p:pic>
      <p:pic>
        <p:nvPicPr>
          <p:cNvPr id="5" name="Picture 4">
            <a:extLst>
              <a:ext uri="{FF2B5EF4-FFF2-40B4-BE49-F238E27FC236}">
                <a16:creationId xmlns:a16="http://schemas.microsoft.com/office/drawing/2014/main" id="{E3B757E8-648F-CE4B-9B75-80027F1680E7}"/>
              </a:ext>
            </a:extLst>
          </p:cNvPr>
          <p:cNvPicPr>
            <a:picLocks noChangeAspect="1"/>
          </p:cNvPicPr>
          <p:nvPr/>
        </p:nvPicPr>
        <p:blipFill>
          <a:blip r:embed="rId3"/>
          <a:stretch>
            <a:fillRect/>
          </a:stretch>
        </p:blipFill>
        <p:spPr>
          <a:xfrm>
            <a:off x="6590889" y="1939693"/>
            <a:ext cx="4687337" cy="2052444"/>
          </a:xfrm>
          <a:prstGeom prst="rect">
            <a:avLst/>
          </a:prstGeom>
          <a:ln>
            <a:solidFill>
              <a:srgbClr val="FF0000"/>
            </a:solidFill>
          </a:ln>
        </p:spPr>
      </p:pic>
      <p:pic>
        <p:nvPicPr>
          <p:cNvPr id="6" name="Picture 5">
            <a:extLst>
              <a:ext uri="{FF2B5EF4-FFF2-40B4-BE49-F238E27FC236}">
                <a16:creationId xmlns:a16="http://schemas.microsoft.com/office/drawing/2014/main" id="{48E7BF43-950D-AF46-B062-2CB966D3544E}"/>
              </a:ext>
            </a:extLst>
          </p:cNvPr>
          <p:cNvPicPr>
            <a:picLocks noChangeAspect="1"/>
          </p:cNvPicPr>
          <p:nvPr/>
        </p:nvPicPr>
        <p:blipFill>
          <a:blip r:embed="rId4"/>
          <a:stretch>
            <a:fillRect/>
          </a:stretch>
        </p:blipFill>
        <p:spPr>
          <a:xfrm>
            <a:off x="913775" y="4415264"/>
            <a:ext cx="4687338" cy="2052444"/>
          </a:xfrm>
          <a:prstGeom prst="rect">
            <a:avLst/>
          </a:prstGeom>
          <a:ln>
            <a:solidFill>
              <a:srgbClr val="FF0000"/>
            </a:solidFill>
          </a:ln>
        </p:spPr>
      </p:pic>
      <p:pic>
        <p:nvPicPr>
          <p:cNvPr id="7" name="Picture 6">
            <a:extLst>
              <a:ext uri="{FF2B5EF4-FFF2-40B4-BE49-F238E27FC236}">
                <a16:creationId xmlns:a16="http://schemas.microsoft.com/office/drawing/2014/main" id="{53A15615-6BC0-3746-B763-189E92B7EF40}"/>
              </a:ext>
            </a:extLst>
          </p:cNvPr>
          <p:cNvPicPr>
            <a:picLocks noChangeAspect="1"/>
          </p:cNvPicPr>
          <p:nvPr/>
        </p:nvPicPr>
        <p:blipFill>
          <a:blip r:embed="rId5"/>
          <a:stretch>
            <a:fillRect/>
          </a:stretch>
        </p:blipFill>
        <p:spPr>
          <a:xfrm>
            <a:off x="6590889" y="4415264"/>
            <a:ext cx="4687337" cy="2052443"/>
          </a:xfrm>
          <a:prstGeom prst="rect">
            <a:avLst/>
          </a:prstGeom>
          <a:ln>
            <a:solidFill>
              <a:srgbClr val="FF0000"/>
            </a:solidFill>
          </a:ln>
        </p:spPr>
      </p:pic>
    </p:spTree>
    <p:extLst>
      <p:ext uri="{BB962C8B-B14F-4D97-AF65-F5344CB8AC3E}">
        <p14:creationId xmlns:p14="http://schemas.microsoft.com/office/powerpoint/2010/main" val="1988890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EE5F-EF61-4444-97B3-B1CC8855C52B}"/>
              </a:ext>
            </a:extLst>
          </p:cNvPr>
          <p:cNvSpPr>
            <a:spLocks noGrp="1"/>
          </p:cNvSpPr>
          <p:nvPr>
            <p:ph type="title"/>
          </p:nvPr>
        </p:nvSpPr>
        <p:spPr/>
        <p:txBody>
          <a:bodyPr/>
          <a:lstStyle/>
          <a:p>
            <a:r>
              <a:rPr lang="en-US" dirty="0" err="1"/>
              <a:t>SPY_Sectors</a:t>
            </a:r>
            <a:br>
              <a:rPr lang="en-US" dirty="0"/>
            </a:br>
            <a:br>
              <a:rPr lang="en-US" dirty="0"/>
            </a:br>
            <a:endParaRPr lang="en-US" dirty="0"/>
          </a:p>
        </p:txBody>
      </p:sp>
      <p:pic>
        <p:nvPicPr>
          <p:cNvPr id="3" name="Picture 2">
            <a:extLst>
              <a:ext uri="{FF2B5EF4-FFF2-40B4-BE49-F238E27FC236}">
                <a16:creationId xmlns:a16="http://schemas.microsoft.com/office/drawing/2014/main" id="{7D9C318E-7366-834D-AA6D-BDAF5EA0177B}"/>
              </a:ext>
            </a:extLst>
          </p:cNvPr>
          <p:cNvPicPr>
            <a:picLocks noChangeAspect="1"/>
          </p:cNvPicPr>
          <p:nvPr/>
        </p:nvPicPr>
        <p:blipFill>
          <a:blip r:embed="rId2"/>
          <a:stretch>
            <a:fillRect/>
          </a:stretch>
        </p:blipFill>
        <p:spPr>
          <a:xfrm>
            <a:off x="913775" y="4415263"/>
            <a:ext cx="4687338" cy="2052444"/>
          </a:xfrm>
          <a:prstGeom prst="rect">
            <a:avLst/>
          </a:prstGeom>
          <a:ln>
            <a:solidFill>
              <a:srgbClr val="FF0000"/>
            </a:solidFill>
          </a:ln>
        </p:spPr>
      </p:pic>
      <p:pic>
        <p:nvPicPr>
          <p:cNvPr id="8" name="Picture 7">
            <a:extLst>
              <a:ext uri="{FF2B5EF4-FFF2-40B4-BE49-F238E27FC236}">
                <a16:creationId xmlns:a16="http://schemas.microsoft.com/office/drawing/2014/main" id="{75913E8D-BA3E-794A-A823-71171D58602D}"/>
              </a:ext>
            </a:extLst>
          </p:cNvPr>
          <p:cNvPicPr>
            <a:picLocks noChangeAspect="1"/>
          </p:cNvPicPr>
          <p:nvPr/>
        </p:nvPicPr>
        <p:blipFill>
          <a:blip r:embed="rId3"/>
          <a:stretch>
            <a:fillRect/>
          </a:stretch>
        </p:blipFill>
        <p:spPr>
          <a:xfrm>
            <a:off x="913775" y="1939693"/>
            <a:ext cx="4687338" cy="2052444"/>
          </a:xfrm>
          <a:prstGeom prst="rect">
            <a:avLst/>
          </a:prstGeom>
          <a:ln>
            <a:solidFill>
              <a:srgbClr val="FF0000"/>
            </a:solidFill>
          </a:ln>
        </p:spPr>
      </p:pic>
      <p:pic>
        <p:nvPicPr>
          <p:cNvPr id="10" name="Picture 9">
            <a:extLst>
              <a:ext uri="{FF2B5EF4-FFF2-40B4-BE49-F238E27FC236}">
                <a16:creationId xmlns:a16="http://schemas.microsoft.com/office/drawing/2014/main" id="{7871AACE-2AFC-EF4D-8177-02FF2E0D2464}"/>
              </a:ext>
            </a:extLst>
          </p:cNvPr>
          <p:cNvPicPr>
            <a:picLocks noChangeAspect="1"/>
          </p:cNvPicPr>
          <p:nvPr/>
        </p:nvPicPr>
        <p:blipFill>
          <a:blip r:embed="rId4"/>
          <a:stretch>
            <a:fillRect/>
          </a:stretch>
        </p:blipFill>
        <p:spPr>
          <a:xfrm>
            <a:off x="6590886" y="4415262"/>
            <a:ext cx="4687340" cy="2052445"/>
          </a:xfrm>
          <a:prstGeom prst="rect">
            <a:avLst/>
          </a:prstGeom>
          <a:ln>
            <a:solidFill>
              <a:srgbClr val="FF0000"/>
            </a:solidFill>
          </a:ln>
        </p:spPr>
      </p:pic>
      <p:graphicFrame>
        <p:nvGraphicFramePr>
          <p:cNvPr id="12" name="Table 11">
            <a:extLst>
              <a:ext uri="{FF2B5EF4-FFF2-40B4-BE49-F238E27FC236}">
                <a16:creationId xmlns:a16="http://schemas.microsoft.com/office/drawing/2014/main" id="{64AD582C-F92B-1344-AEA9-D8DCA4114C0E}"/>
              </a:ext>
            </a:extLst>
          </p:cNvPr>
          <p:cNvGraphicFramePr>
            <a:graphicFrameLocks noGrp="1"/>
          </p:cNvGraphicFramePr>
          <p:nvPr/>
        </p:nvGraphicFramePr>
        <p:xfrm>
          <a:off x="4204810" y="1150807"/>
          <a:ext cx="3782379" cy="731520"/>
        </p:xfrm>
        <a:graphic>
          <a:graphicData uri="http://schemas.openxmlformats.org/drawingml/2006/table">
            <a:tbl>
              <a:tblPr firstRow="1" bandRow="1">
                <a:tableStyleId>{5FD0F851-EC5A-4D38-B0AD-8093EC10F338}</a:tableStyleId>
              </a:tblPr>
              <a:tblGrid>
                <a:gridCol w="1651318">
                  <a:extLst>
                    <a:ext uri="{9D8B030D-6E8A-4147-A177-3AD203B41FA5}">
                      <a16:colId xmlns:a16="http://schemas.microsoft.com/office/drawing/2014/main" val="1835793057"/>
                    </a:ext>
                  </a:extLst>
                </a:gridCol>
                <a:gridCol w="1092518">
                  <a:extLst>
                    <a:ext uri="{9D8B030D-6E8A-4147-A177-3AD203B41FA5}">
                      <a16:colId xmlns:a16="http://schemas.microsoft.com/office/drawing/2014/main" val="2629976353"/>
                    </a:ext>
                  </a:extLst>
                </a:gridCol>
                <a:gridCol w="1038543">
                  <a:extLst>
                    <a:ext uri="{9D8B030D-6E8A-4147-A177-3AD203B41FA5}">
                      <a16:colId xmlns:a16="http://schemas.microsoft.com/office/drawing/2014/main" val="1346019770"/>
                    </a:ext>
                  </a:extLst>
                </a:gridCol>
              </a:tblGrid>
              <a:tr h="207062">
                <a:tc>
                  <a:txBody>
                    <a:bodyPr/>
                    <a:lstStyle/>
                    <a:p>
                      <a:r>
                        <a:rPr lang="en-US" sz="1000" b="0" dirty="0"/>
                        <a:t>XLY</a:t>
                      </a:r>
                      <a:r>
                        <a:rPr lang="en-US" sz="1000" b="0" dirty="0">
                          <a:sym typeface="Wingdings" pitchFamily="2" charset="2"/>
                        </a:rPr>
                        <a:t>: Consumer Discretionary</a:t>
                      </a:r>
                      <a:endParaRPr lang="en-US" sz="1000" b="0" dirty="0"/>
                    </a:p>
                  </a:txBody>
                  <a:tcPr/>
                </a:tc>
                <a:tc>
                  <a:txBody>
                    <a:bodyPr/>
                    <a:lstStyle/>
                    <a:p>
                      <a:r>
                        <a:rPr lang="en-US" sz="1000" b="0" dirty="0"/>
                        <a:t>XLF: Financials</a:t>
                      </a:r>
                    </a:p>
                  </a:txBody>
                  <a:tcPr/>
                </a:tc>
                <a:tc>
                  <a:txBody>
                    <a:bodyPr/>
                    <a:lstStyle/>
                    <a:p>
                      <a:r>
                        <a:rPr lang="en-US" sz="1000" b="0" dirty="0"/>
                        <a:t>XLB: </a:t>
                      </a:r>
                      <a:r>
                        <a:rPr lang="en-US" sz="1000" b="0" dirty="0" err="1"/>
                        <a:t>MAterials</a:t>
                      </a:r>
                      <a:endParaRPr lang="en-US" sz="1000" b="0" dirty="0"/>
                    </a:p>
                  </a:txBody>
                  <a:tcPr/>
                </a:tc>
                <a:extLst>
                  <a:ext uri="{0D108BD9-81ED-4DB2-BD59-A6C34878D82A}">
                    <a16:rowId xmlns:a16="http://schemas.microsoft.com/office/drawing/2014/main" val="2200928193"/>
                  </a:ext>
                </a:extLst>
              </a:tr>
              <a:tr h="207062">
                <a:tc>
                  <a:txBody>
                    <a:bodyPr/>
                    <a:lstStyle/>
                    <a:p>
                      <a:r>
                        <a:rPr lang="en-US" sz="1000" b="0" dirty="0"/>
                        <a:t>XLP: Consumer Staples</a:t>
                      </a:r>
                    </a:p>
                  </a:txBody>
                  <a:tcPr/>
                </a:tc>
                <a:tc>
                  <a:txBody>
                    <a:bodyPr/>
                    <a:lstStyle/>
                    <a:p>
                      <a:r>
                        <a:rPr lang="en-US" sz="1000" b="0" dirty="0"/>
                        <a:t>XLV: Health Care</a:t>
                      </a:r>
                    </a:p>
                  </a:txBody>
                  <a:tcPr/>
                </a:tc>
                <a:tc>
                  <a:txBody>
                    <a:bodyPr/>
                    <a:lstStyle/>
                    <a:p>
                      <a:r>
                        <a:rPr lang="en-US" sz="1000" b="0" dirty="0"/>
                        <a:t>XLK: Technology</a:t>
                      </a:r>
                    </a:p>
                  </a:txBody>
                  <a:tcPr/>
                </a:tc>
                <a:extLst>
                  <a:ext uri="{0D108BD9-81ED-4DB2-BD59-A6C34878D82A}">
                    <a16:rowId xmlns:a16="http://schemas.microsoft.com/office/drawing/2014/main" val="592691351"/>
                  </a:ext>
                </a:extLst>
              </a:tr>
              <a:tr h="207062">
                <a:tc>
                  <a:txBody>
                    <a:bodyPr/>
                    <a:lstStyle/>
                    <a:p>
                      <a:r>
                        <a:rPr lang="en-US" sz="1000" b="0" dirty="0"/>
                        <a:t>XLE: Energy</a:t>
                      </a:r>
                    </a:p>
                  </a:txBody>
                  <a:tcPr/>
                </a:tc>
                <a:tc>
                  <a:txBody>
                    <a:bodyPr/>
                    <a:lstStyle/>
                    <a:p>
                      <a:r>
                        <a:rPr lang="en-US" sz="1000" b="0" dirty="0"/>
                        <a:t>XLI: Industrials</a:t>
                      </a:r>
                    </a:p>
                  </a:txBody>
                  <a:tcPr/>
                </a:tc>
                <a:tc>
                  <a:txBody>
                    <a:bodyPr/>
                    <a:lstStyle/>
                    <a:p>
                      <a:r>
                        <a:rPr lang="en-US" sz="1000" b="0" dirty="0"/>
                        <a:t>XLU: Utilities</a:t>
                      </a:r>
                    </a:p>
                  </a:txBody>
                  <a:tcPr/>
                </a:tc>
                <a:extLst>
                  <a:ext uri="{0D108BD9-81ED-4DB2-BD59-A6C34878D82A}">
                    <a16:rowId xmlns:a16="http://schemas.microsoft.com/office/drawing/2014/main" val="3045107293"/>
                  </a:ext>
                </a:extLst>
              </a:tr>
            </a:tbl>
          </a:graphicData>
        </a:graphic>
      </p:graphicFrame>
      <p:pic>
        <p:nvPicPr>
          <p:cNvPr id="5" name="Picture 4">
            <a:extLst>
              <a:ext uri="{FF2B5EF4-FFF2-40B4-BE49-F238E27FC236}">
                <a16:creationId xmlns:a16="http://schemas.microsoft.com/office/drawing/2014/main" id="{9FA835C4-CB44-DD41-BCEE-0711DD3A69B3}"/>
              </a:ext>
            </a:extLst>
          </p:cNvPr>
          <p:cNvPicPr>
            <a:picLocks noChangeAspect="1"/>
          </p:cNvPicPr>
          <p:nvPr/>
        </p:nvPicPr>
        <p:blipFill>
          <a:blip r:embed="rId5"/>
          <a:stretch>
            <a:fillRect/>
          </a:stretch>
        </p:blipFill>
        <p:spPr>
          <a:xfrm>
            <a:off x="6590886" y="1939693"/>
            <a:ext cx="4687340" cy="2052444"/>
          </a:xfrm>
          <a:prstGeom prst="rect">
            <a:avLst/>
          </a:prstGeom>
          <a:ln>
            <a:solidFill>
              <a:srgbClr val="FF0000"/>
            </a:solidFill>
          </a:ln>
        </p:spPr>
      </p:pic>
    </p:spTree>
    <p:extLst>
      <p:ext uri="{BB962C8B-B14F-4D97-AF65-F5344CB8AC3E}">
        <p14:creationId xmlns:p14="http://schemas.microsoft.com/office/powerpoint/2010/main" val="1831728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EE5F-EF61-4444-97B3-B1CC8855C52B}"/>
              </a:ext>
            </a:extLst>
          </p:cNvPr>
          <p:cNvSpPr>
            <a:spLocks noGrp="1"/>
          </p:cNvSpPr>
          <p:nvPr>
            <p:ph type="title"/>
          </p:nvPr>
        </p:nvSpPr>
        <p:spPr/>
        <p:txBody>
          <a:bodyPr>
            <a:normAutofit/>
          </a:bodyPr>
          <a:lstStyle/>
          <a:p>
            <a:r>
              <a:rPr lang="en-US" dirty="0"/>
              <a:t>GOLD</a:t>
            </a:r>
            <a:br>
              <a:rPr lang="en-US" dirty="0"/>
            </a:br>
            <a:r>
              <a:rPr lang="en-US" dirty="0"/>
              <a:t>(Gold ETF)</a:t>
            </a:r>
            <a:br>
              <a:rPr lang="en-US" dirty="0"/>
            </a:br>
            <a:endParaRPr lang="en-US" dirty="0"/>
          </a:p>
        </p:txBody>
      </p:sp>
      <p:pic>
        <p:nvPicPr>
          <p:cNvPr id="3" name="Picture 2">
            <a:extLst>
              <a:ext uri="{FF2B5EF4-FFF2-40B4-BE49-F238E27FC236}">
                <a16:creationId xmlns:a16="http://schemas.microsoft.com/office/drawing/2014/main" id="{DADBF89E-A44B-B444-BFA9-DED080430B96}"/>
              </a:ext>
            </a:extLst>
          </p:cNvPr>
          <p:cNvPicPr>
            <a:picLocks noChangeAspect="1"/>
          </p:cNvPicPr>
          <p:nvPr/>
        </p:nvPicPr>
        <p:blipFill>
          <a:blip r:embed="rId2"/>
          <a:stretch>
            <a:fillRect/>
          </a:stretch>
        </p:blipFill>
        <p:spPr>
          <a:xfrm>
            <a:off x="913775" y="1933603"/>
            <a:ext cx="4687338" cy="2058534"/>
          </a:xfrm>
          <a:prstGeom prst="rect">
            <a:avLst/>
          </a:prstGeom>
          <a:ln>
            <a:solidFill>
              <a:srgbClr val="FF0000"/>
            </a:solidFill>
          </a:ln>
        </p:spPr>
      </p:pic>
      <p:pic>
        <p:nvPicPr>
          <p:cNvPr id="8" name="Picture 7">
            <a:extLst>
              <a:ext uri="{FF2B5EF4-FFF2-40B4-BE49-F238E27FC236}">
                <a16:creationId xmlns:a16="http://schemas.microsoft.com/office/drawing/2014/main" id="{0E119C0E-503C-2042-8983-DD784D7311F9}"/>
              </a:ext>
            </a:extLst>
          </p:cNvPr>
          <p:cNvPicPr>
            <a:picLocks noChangeAspect="1"/>
          </p:cNvPicPr>
          <p:nvPr/>
        </p:nvPicPr>
        <p:blipFill>
          <a:blip r:embed="rId3"/>
          <a:stretch>
            <a:fillRect/>
          </a:stretch>
        </p:blipFill>
        <p:spPr>
          <a:xfrm>
            <a:off x="6590889" y="1933603"/>
            <a:ext cx="4687337" cy="2058534"/>
          </a:xfrm>
          <a:prstGeom prst="rect">
            <a:avLst/>
          </a:prstGeom>
          <a:ln>
            <a:solidFill>
              <a:srgbClr val="FF0000"/>
            </a:solidFill>
          </a:ln>
        </p:spPr>
      </p:pic>
      <p:pic>
        <p:nvPicPr>
          <p:cNvPr id="9" name="Picture 8">
            <a:extLst>
              <a:ext uri="{FF2B5EF4-FFF2-40B4-BE49-F238E27FC236}">
                <a16:creationId xmlns:a16="http://schemas.microsoft.com/office/drawing/2014/main" id="{88A82E2A-25EA-3B4B-8FEA-FC42208C0676}"/>
              </a:ext>
            </a:extLst>
          </p:cNvPr>
          <p:cNvPicPr>
            <a:picLocks noChangeAspect="1"/>
          </p:cNvPicPr>
          <p:nvPr/>
        </p:nvPicPr>
        <p:blipFill>
          <a:blip r:embed="rId4"/>
          <a:stretch>
            <a:fillRect/>
          </a:stretch>
        </p:blipFill>
        <p:spPr>
          <a:xfrm>
            <a:off x="913775" y="4415264"/>
            <a:ext cx="4687338" cy="2058534"/>
          </a:xfrm>
          <a:prstGeom prst="rect">
            <a:avLst/>
          </a:prstGeom>
          <a:ln>
            <a:solidFill>
              <a:srgbClr val="FF0000"/>
            </a:solidFill>
          </a:ln>
        </p:spPr>
      </p:pic>
      <p:pic>
        <p:nvPicPr>
          <p:cNvPr id="10" name="Picture 9">
            <a:extLst>
              <a:ext uri="{FF2B5EF4-FFF2-40B4-BE49-F238E27FC236}">
                <a16:creationId xmlns:a16="http://schemas.microsoft.com/office/drawing/2014/main" id="{D2B6B220-999C-D845-9F64-E604D3A0F37E}"/>
              </a:ext>
            </a:extLst>
          </p:cNvPr>
          <p:cNvPicPr>
            <a:picLocks noChangeAspect="1"/>
          </p:cNvPicPr>
          <p:nvPr/>
        </p:nvPicPr>
        <p:blipFill>
          <a:blip r:embed="rId5"/>
          <a:stretch>
            <a:fillRect/>
          </a:stretch>
        </p:blipFill>
        <p:spPr>
          <a:xfrm>
            <a:off x="6590889" y="4415264"/>
            <a:ext cx="4687339" cy="2058534"/>
          </a:xfrm>
          <a:prstGeom prst="rect">
            <a:avLst/>
          </a:prstGeom>
          <a:ln>
            <a:solidFill>
              <a:srgbClr val="FF0000"/>
            </a:solidFill>
          </a:ln>
        </p:spPr>
      </p:pic>
      <p:sp>
        <p:nvSpPr>
          <p:cNvPr id="11" name="TextBox 10">
            <a:extLst>
              <a:ext uri="{FF2B5EF4-FFF2-40B4-BE49-F238E27FC236}">
                <a16:creationId xmlns:a16="http://schemas.microsoft.com/office/drawing/2014/main" id="{5E98024C-14F7-AF4B-832E-6073518C0AC3}"/>
              </a:ext>
            </a:extLst>
          </p:cNvPr>
          <p:cNvSpPr txBox="1"/>
          <p:nvPr/>
        </p:nvSpPr>
        <p:spPr>
          <a:xfrm rot="19233463">
            <a:off x="2441674" y="5259865"/>
            <a:ext cx="1631537" cy="369332"/>
          </a:xfrm>
          <a:prstGeom prst="rect">
            <a:avLst/>
          </a:prstGeom>
          <a:noFill/>
        </p:spPr>
        <p:txBody>
          <a:bodyPr wrap="none" rtlCol="0">
            <a:spAutoFit/>
          </a:bodyPr>
          <a:lstStyle/>
          <a:p>
            <a:r>
              <a:rPr lang="en-US" dirty="0">
                <a:solidFill>
                  <a:srgbClr val="FF0000"/>
                </a:solidFill>
              </a:rPr>
              <a:t>No Data Found!</a:t>
            </a:r>
          </a:p>
        </p:txBody>
      </p:sp>
    </p:spTree>
    <p:extLst>
      <p:ext uri="{BB962C8B-B14F-4D97-AF65-F5344CB8AC3E}">
        <p14:creationId xmlns:p14="http://schemas.microsoft.com/office/powerpoint/2010/main" val="1376165212"/>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otalTime>88</TotalTime>
  <Words>1021</Words>
  <Application>Microsoft Office PowerPoint</Application>
  <PresentationFormat>Widescreen</PresentationFormat>
  <Paragraphs>155</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Tw Cen MT</vt:lpstr>
      <vt:lpstr>Wingdings</vt:lpstr>
      <vt:lpstr>Droplet</vt:lpstr>
      <vt:lpstr>THE LIFE CYCLE OF A HEALTH EMERGENCY AND THE MARKET reaction</vt:lpstr>
      <vt:lpstr>introduction HYPOTHESIS</vt:lpstr>
      <vt:lpstr>Questions</vt:lpstr>
      <vt:lpstr>introduction process</vt:lpstr>
      <vt:lpstr>DATA sources</vt:lpstr>
      <vt:lpstr>Analysis spy, spy sectors, gold etf, treasury etf</vt:lpstr>
      <vt:lpstr>SPY (S&amp;P500) </vt:lpstr>
      <vt:lpstr>SPY_Sectors  </vt:lpstr>
      <vt:lpstr>GOLD (Gold ETF) </vt:lpstr>
      <vt:lpstr>TLT (T-Bonds ETF) </vt:lpstr>
      <vt:lpstr>DATA EXPLORATION AND CLEAN-UP</vt:lpstr>
      <vt:lpstr>DATA EXPLORATION AND CLEAN-UP</vt:lpstr>
      <vt:lpstr>DATA EXPLORATION AND CLEAN-UP</vt:lpstr>
      <vt:lpstr>Analysis characterization of summary statistics</vt:lpstr>
      <vt:lpstr>Analysis news data</vt:lpstr>
      <vt:lpstr>Analysis news data</vt:lpstr>
      <vt:lpstr>Analysis news data</vt:lpstr>
      <vt:lpstr>Analysis news data</vt:lpstr>
      <vt:lpstr>Analysis volatility</vt:lpstr>
      <vt:lpstr>Volatility Index (Tailor Made – Step 1)</vt:lpstr>
      <vt:lpstr>Volatility Index (Tailor Made – Step 2)</vt:lpstr>
      <vt:lpstr>Volatility Index (Tailor Made – GOLD Visualization)</vt:lpstr>
      <vt:lpstr>Volatility Index (Tailor Made – TLT Visualization)</vt:lpstr>
      <vt:lpstr>Volatility Index (Tailor Made – S&amp;P500 Visualization)</vt:lpstr>
      <vt:lpstr>results volatility</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Visualizations</dc:title>
  <dc:creator>Travis Smith</dc:creator>
  <cp:lastModifiedBy>Travis Smith</cp:lastModifiedBy>
  <cp:revision>11</cp:revision>
  <dcterms:created xsi:type="dcterms:W3CDTF">2020-02-11T04:24:06Z</dcterms:created>
  <dcterms:modified xsi:type="dcterms:W3CDTF">2020-02-12T00:00:06Z</dcterms:modified>
</cp:coreProperties>
</file>